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9468" r:id="rId2"/>
    <p:sldId id="9470" r:id="rId3"/>
    <p:sldId id="9480" r:id="rId4"/>
    <p:sldId id="278" r:id="rId5"/>
    <p:sldId id="9478" r:id="rId6"/>
    <p:sldId id="9474" r:id="rId7"/>
    <p:sldId id="9477" r:id="rId8"/>
    <p:sldId id="9481" r:id="rId9"/>
    <p:sldId id="9476" r:id="rId10"/>
    <p:sldId id="9463" r:id="rId11"/>
    <p:sldId id="9467" r:id="rId12"/>
    <p:sldId id="9473" r:id="rId13"/>
  </p:sldIdLst>
  <p:sldSz cx="12192000" cy="6858000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143"/>
    <a:srgbClr val="5E5E5E"/>
    <a:srgbClr val="0B7CB7"/>
    <a:srgbClr val="2F6165"/>
    <a:srgbClr val="00AAA1"/>
    <a:srgbClr val="999999"/>
    <a:srgbClr val="94C11C"/>
    <a:srgbClr val="1C4D9C"/>
    <a:srgbClr val="FFFFFF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FAC8A6-D848-4D77-B792-6A1A7D6545C3}" v="25" dt="2024-03-07T13:36:22.34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7" autoAdjust="0"/>
    <p:restoredTop sz="96433" autoAdjust="0"/>
  </p:normalViewPr>
  <p:slideViewPr>
    <p:cSldViewPr snapToGrid="0">
      <p:cViewPr varScale="1">
        <p:scale>
          <a:sx n="75" d="100"/>
          <a:sy n="75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FFE21-B179-4CB0-B2AE-5A5C5A9AF15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D6405-0634-4B3E-A175-794CDE20482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50000"/>
            </a:lnSpc>
          </a:pPr>
          <a:r>
            <a:rPr lang="fr-FR" sz="1800" b="1" noProof="0" dirty="0"/>
            <a:t>VALEUR</a:t>
          </a:r>
        </a:p>
      </dgm:t>
    </dgm:pt>
    <dgm:pt modelId="{50441FCE-4C65-4450-810B-739B5F8AE3FB}" type="parTrans" cxnId="{9678C0FB-CEB3-4516-A147-73389EF91C42}">
      <dgm:prSet/>
      <dgm:spPr/>
      <dgm:t>
        <a:bodyPr/>
        <a:lstStyle/>
        <a:p>
          <a:pPr algn="ctr">
            <a:lnSpc>
              <a:spcPct val="150000"/>
            </a:lnSpc>
          </a:pPr>
          <a:endParaRPr lang="fr-FR" sz="1800" b="1" noProof="0"/>
        </a:p>
      </dgm:t>
    </dgm:pt>
    <dgm:pt modelId="{E143BAD1-6AC5-4EC9-97E1-5A3013A36558}" type="sibTrans" cxnId="{9678C0FB-CEB3-4516-A147-73389EF91C42}">
      <dgm:prSet/>
      <dgm:spPr/>
      <dgm:t>
        <a:bodyPr/>
        <a:lstStyle/>
        <a:p>
          <a:pPr algn="ctr">
            <a:lnSpc>
              <a:spcPct val="150000"/>
            </a:lnSpc>
          </a:pPr>
          <a:endParaRPr lang="fr-FR" sz="1800" b="1" noProof="0"/>
        </a:p>
      </dgm:t>
    </dgm:pt>
    <dgm:pt modelId="{600A04DC-E650-4127-B0BD-E8FFF7BB44E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>
            <a:lnSpc>
              <a:spcPct val="150000"/>
            </a:lnSpc>
          </a:pPr>
          <a:r>
            <a:rPr lang="fr-FR" sz="1800" b="1" noProof="0" dirty="0"/>
            <a:t>Soutenir l’exécution de la STRATEGIE</a:t>
          </a:r>
        </a:p>
      </dgm:t>
    </dgm:pt>
    <dgm:pt modelId="{F34E923A-8275-4A19-AC0F-699B98EB4737}" type="parTrans" cxnId="{ED1E64CD-7461-4FCD-B7BC-CDB4FDD67456}">
      <dgm:prSet/>
      <dgm:spPr/>
      <dgm:t>
        <a:bodyPr/>
        <a:lstStyle/>
        <a:p>
          <a:pPr algn="ctr">
            <a:lnSpc>
              <a:spcPct val="150000"/>
            </a:lnSpc>
          </a:pPr>
          <a:endParaRPr lang="fr-FR" sz="1800" b="1" noProof="0"/>
        </a:p>
      </dgm:t>
    </dgm:pt>
    <dgm:pt modelId="{0F5431D4-675C-4618-BA5F-DC26D4C64C5E}" type="sibTrans" cxnId="{ED1E64CD-7461-4FCD-B7BC-CDB4FDD67456}">
      <dgm:prSet/>
      <dgm:spPr/>
      <dgm:t>
        <a:bodyPr/>
        <a:lstStyle/>
        <a:p>
          <a:pPr algn="ctr">
            <a:lnSpc>
              <a:spcPct val="150000"/>
            </a:lnSpc>
          </a:pPr>
          <a:endParaRPr lang="fr-FR" sz="1800" b="1" noProof="0"/>
        </a:p>
      </dgm:t>
    </dgm:pt>
    <dgm:pt modelId="{55B40B2A-3602-49A3-9E0B-C21920E75667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50000"/>
            </a:lnSpc>
          </a:pPr>
          <a:r>
            <a:rPr lang="fr-FR" sz="1800" b="1" noProof="0" dirty="0">
              <a:solidFill>
                <a:schemeClr val="tx1"/>
              </a:solidFill>
            </a:rPr>
            <a:t>Apporter des BENEFICES mesurables</a:t>
          </a:r>
        </a:p>
      </dgm:t>
    </dgm:pt>
    <dgm:pt modelId="{64308BC5-A5B2-41D5-9706-03C79582E98E}" type="parTrans" cxnId="{4321D2A4-0DAC-4161-9238-698A52A2CCA2}">
      <dgm:prSet/>
      <dgm:spPr/>
      <dgm:t>
        <a:bodyPr/>
        <a:lstStyle/>
        <a:p>
          <a:pPr algn="ctr">
            <a:lnSpc>
              <a:spcPct val="150000"/>
            </a:lnSpc>
          </a:pPr>
          <a:endParaRPr lang="fr-FR" sz="1800" b="1" noProof="0"/>
        </a:p>
      </dgm:t>
    </dgm:pt>
    <dgm:pt modelId="{6CAF3C62-FAB3-4819-8050-83F30DDF2F6A}" type="sibTrans" cxnId="{4321D2A4-0DAC-4161-9238-698A52A2CCA2}">
      <dgm:prSet/>
      <dgm:spPr/>
      <dgm:t>
        <a:bodyPr/>
        <a:lstStyle/>
        <a:p>
          <a:pPr algn="ctr">
            <a:lnSpc>
              <a:spcPct val="150000"/>
            </a:lnSpc>
          </a:pPr>
          <a:endParaRPr lang="fr-FR" sz="1800" b="1" noProof="0"/>
        </a:p>
      </dgm:t>
    </dgm:pt>
    <dgm:pt modelId="{4A5F1A0A-A1AC-48F8-A15C-C7490693DC5E}">
      <dgm:prSet phldrT="[Text]" custT="1"/>
      <dgm:spPr>
        <a:solidFill>
          <a:schemeClr val="tx2"/>
        </a:solidFill>
      </dgm:spPr>
      <dgm:t>
        <a:bodyPr/>
        <a:lstStyle/>
        <a:p>
          <a:pPr algn="ctr">
            <a:lnSpc>
              <a:spcPct val="150000"/>
            </a:lnSpc>
          </a:pPr>
          <a:r>
            <a:rPr lang="fr-FR" sz="1800" b="1" noProof="0" dirty="0"/>
            <a:t>Maîtriser les RISQUES et garantir la conformité</a:t>
          </a:r>
        </a:p>
      </dgm:t>
    </dgm:pt>
    <dgm:pt modelId="{9532E192-33A5-4867-B27F-55BACC29604C}" type="parTrans" cxnId="{56B55797-104C-477B-BC64-163A5B93ADD7}">
      <dgm:prSet/>
      <dgm:spPr/>
      <dgm:t>
        <a:bodyPr/>
        <a:lstStyle/>
        <a:p>
          <a:pPr algn="ctr">
            <a:lnSpc>
              <a:spcPct val="150000"/>
            </a:lnSpc>
          </a:pPr>
          <a:endParaRPr lang="fr-FR" sz="1800" b="1" noProof="0"/>
        </a:p>
      </dgm:t>
    </dgm:pt>
    <dgm:pt modelId="{D4B5A346-BB99-407F-BAE1-64025C776525}" type="sibTrans" cxnId="{56B55797-104C-477B-BC64-163A5B93ADD7}">
      <dgm:prSet/>
      <dgm:spPr/>
      <dgm:t>
        <a:bodyPr/>
        <a:lstStyle/>
        <a:p>
          <a:pPr algn="ctr">
            <a:lnSpc>
              <a:spcPct val="150000"/>
            </a:lnSpc>
          </a:pPr>
          <a:endParaRPr lang="fr-FR" sz="1800" b="1" noProof="0"/>
        </a:p>
      </dgm:t>
    </dgm:pt>
    <dgm:pt modelId="{27B05F90-0F99-452C-B867-E399A6CAC15C}">
      <dgm:prSet phldrT="[Text]" custT="1"/>
      <dgm:spPr>
        <a:solidFill>
          <a:srgbClr val="C00000"/>
        </a:solidFill>
      </dgm:spPr>
      <dgm:t>
        <a:bodyPr/>
        <a:lstStyle/>
        <a:p>
          <a:pPr algn="ctr">
            <a:lnSpc>
              <a:spcPct val="150000"/>
            </a:lnSpc>
          </a:pPr>
          <a:r>
            <a:rPr lang="fr-FR" sz="1800" b="1" noProof="0" dirty="0"/>
            <a:t>Permettre </a:t>
          </a:r>
          <a:br>
            <a:rPr lang="fr-FR" sz="1800" b="1" noProof="0" dirty="0"/>
          </a:br>
          <a:r>
            <a:rPr lang="fr-FR" sz="1800" b="1" noProof="0" dirty="0"/>
            <a:t>l’ INNOVATION</a:t>
          </a:r>
        </a:p>
      </dgm:t>
    </dgm:pt>
    <dgm:pt modelId="{76D10D32-AFE9-4877-A75D-1F48F6D5519A}" type="parTrans" cxnId="{5247CE0F-CE61-42EF-A3FA-701A1F03BF78}">
      <dgm:prSet/>
      <dgm:spPr/>
      <dgm:t>
        <a:bodyPr/>
        <a:lstStyle/>
        <a:p>
          <a:pPr algn="ctr">
            <a:lnSpc>
              <a:spcPct val="150000"/>
            </a:lnSpc>
          </a:pPr>
          <a:endParaRPr lang="fr-FR" sz="1800" b="1" noProof="0"/>
        </a:p>
      </dgm:t>
    </dgm:pt>
    <dgm:pt modelId="{E57E9884-62CE-45D3-814B-A8D09BC1BE7E}" type="sibTrans" cxnId="{5247CE0F-CE61-42EF-A3FA-701A1F03BF78}">
      <dgm:prSet/>
      <dgm:spPr/>
      <dgm:t>
        <a:bodyPr/>
        <a:lstStyle/>
        <a:p>
          <a:pPr algn="ctr">
            <a:lnSpc>
              <a:spcPct val="150000"/>
            </a:lnSpc>
          </a:pPr>
          <a:endParaRPr lang="fr-FR" sz="1800" b="1" noProof="0"/>
        </a:p>
      </dgm:t>
    </dgm:pt>
    <dgm:pt modelId="{E9B2B076-D414-4C26-8D96-D822BF556035}" type="pres">
      <dgm:prSet presAssocID="{336FFE21-B179-4CB0-B2AE-5A5C5A9AF15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F1766C-88C8-4B20-9A68-68DF4099DC8E}" type="pres">
      <dgm:prSet presAssocID="{336FFE21-B179-4CB0-B2AE-5A5C5A9AF15E}" presName="matrix" presStyleCnt="0"/>
      <dgm:spPr/>
    </dgm:pt>
    <dgm:pt modelId="{5ED5CD34-826C-46F6-B545-932D6D893F23}" type="pres">
      <dgm:prSet presAssocID="{336FFE21-B179-4CB0-B2AE-5A5C5A9AF15E}" presName="tile1" presStyleLbl="node1" presStyleIdx="0" presStyleCnt="4"/>
      <dgm:spPr/>
    </dgm:pt>
    <dgm:pt modelId="{4E11CC2A-1C2E-43CD-A3B5-A9E623C1D145}" type="pres">
      <dgm:prSet presAssocID="{336FFE21-B179-4CB0-B2AE-5A5C5A9AF15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A560829-A30E-448C-9CF8-63B0A0501F84}" type="pres">
      <dgm:prSet presAssocID="{336FFE21-B179-4CB0-B2AE-5A5C5A9AF15E}" presName="tile2" presStyleLbl="node1" presStyleIdx="1" presStyleCnt="4" custLinFactNeighborY="-537"/>
      <dgm:spPr/>
    </dgm:pt>
    <dgm:pt modelId="{634EF871-7795-4789-B8BD-DDEF00531157}" type="pres">
      <dgm:prSet presAssocID="{336FFE21-B179-4CB0-B2AE-5A5C5A9AF15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33F7109-5B7B-4492-B8FB-FC96E95283E4}" type="pres">
      <dgm:prSet presAssocID="{336FFE21-B179-4CB0-B2AE-5A5C5A9AF15E}" presName="tile3" presStyleLbl="node1" presStyleIdx="2" presStyleCnt="4"/>
      <dgm:spPr/>
    </dgm:pt>
    <dgm:pt modelId="{2D39B994-E174-4263-B842-90374DE5C840}" type="pres">
      <dgm:prSet presAssocID="{336FFE21-B179-4CB0-B2AE-5A5C5A9AF15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D482D19-344F-49B0-AF37-2C72D08412C8}" type="pres">
      <dgm:prSet presAssocID="{336FFE21-B179-4CB0-B2AE-5A5C5A9AF15E}" presName="tile4" presStyleLbl="node1" presStyleIdx="3" presStyleCnt="4"/>
      <dgm:spPr/>
    </dgm:pt>
    <dgm:pt modelId="{C5E89D6D-EAE3-4BA2-97BD-6E94A06438A7}" type="pres">
      <dgm:prSet presAssocID="{336FFE21-B179-4CB0-B2AE-5A5C5A9AF15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72A0241-A6D6-42DC-BA49-00D45D916459}" type="pres">
      <dgm:prSet presAssocID="{336FFE21-B179-4CB0-B2AE-5A5C5A9AF15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247CE0F-CE61-42EF-A3FA-701A1F03BF78}" srcId="{6F4D6405-0634-4B3E-A175-794CDE204826}" destId="{27B05F90-0F99-452C-B867-E399A6CAC15C}" srcOrd="3" destOrd="0" parTransId="{76D10D32-AFE9-4877-A75D-1F48F6D5519A}" sibTransId="{E57E9884-62CE-45D3-814B-A8D09BC1BE7E}"/>
    <dgm:cxn modelId="{966BAD12-AE51-44B2-B6F3-A311BBCE05E5}" type="presOf" srcId="{600A04DC-E650-4127-B0BD-E8FFF7BB44E9}" destId="{4E11CC2A-1C2E-43CD-A3B5-A9E623C1D145}" srcOrd="1" destOrd="0" presId="urn:microsoft.com/office/officeart/2005/8/layout/matrix1"/>
    <dgm:cxn modelId="{B5D50A1C-6F85-4A6C-982F-0AA95EBCAF44}" type="presOf" srcId="{55B40B2A-3602-49A3-9E0B-C21920E75667}" destId="{634EF871-7795-4789-B8BD-DDEF00531157}" srcOrd="1" destOrd="0" presId="urn:microsoft.com/office/officeart/2005/8/layout/matrix1"/>
    <dgm:cxn modelId="{D8011035-5049-4978-8480-B26A60BFE704}" type="presOf" srcId="{6F4D6405-0634-4B3E-A175-794CDE204826}" destId="{772A0241-A6D6-42DC-BA49-00D45D916459}" srcOrd="0" destOrd="0" presId="urn:microsoft.com/office/officeart/2005/8/layout/matrix1"/>
    <dgm:cxn modelId="{162D4D61-677B-423F-8176-02752E9EDD2F}" type="presOf" srcId="{55B40B2A-3602-49A3-9E0B-C21920E75667}" destId="{2A560829-A30E-448C-9CF8-63B0A0501F84}" srcOrd="0" destOrd="0" presId="urn:microsoft.com/office/officeart/2005/8/layout/matrix1"/>
    <dgm:cxn modelId="{A976AD76-6F49-44CC-811D-43D667D64EAB}" type="presOf" srcId="{4A5F1A0A-A1AC-48F8-A15C-C7490693DC5E}" destId="{C33F7109-5B7B-4492-B8FB-FC96E95283E4}" srcOrd="0" destOrd="0" presId="urn:microsoft.com/office/officeart/2005/8/layout/matrix1"/>
    <dgm:cxn modelId="{B93DD191-D1EC-41C0-8C29-AF45E36A77E2}" type="presOf" srcId="{27B05F90-0F99-452C-B867-E399A6CAC15C}" destId="{C5E89D6D-EAE3-4BA2-97BD-6E94A06438A7}" srcOrd="1" destOrd="0" presId="urn:microsoft.com/office/officeart/2005/8/layout/matrix1"/>
    <dgm:cxn modelId="{56B55797-104C-477B-BC64-163A5B93ADD7}" srcId="{6F4D6405-0634-4B3E-A175-794CDE204826}" destId="{4A5F1A0A-A1AC-48F8-A15C-C7490693DC5E}" srcOrd="2" destOrd="0" parTransId="{9532E192-33A5-4867-B27F-55BACC29604C}" sibTransId="{D4B5A346-BB99-407F-BAE1-64025C776525}"/>
    <dgm:cxn modelId="{4321D2A4-0DAC-4161-9238-698A52A2CCA2}" srcId="{6F4D6405-0634-4B3E-A175-794CDE204826}" destId="{55B40B2A-3602-49A3-9E0B-C21920E75667}" srcOrd="1" destOrd="0" parTransId="{64308BC5-A5B2-41D5-9706-03C79582E98E}" sibTransId="{6CAF3C62-FAB3-4819-8050-83F30DDF2F6A}"/>
    <dgm:cxn modelId="{A82026A7-32F0-4DCE-8D01-649B932DC190}" type="presOf" srcId="{336FFE21-B179-4CB0-B2AE-5A5C5A9AF15E}" destId="{E9B2B076-D414-4C26-8D96-D822BF556035}" srcOrd="0" destOrd="0" presId="urn:microsoft.com/office/officeart/2005/8/layout/matrix1"/>
    <dgm:cxn modelId="{ED1E64CD-7461-4FCD-B7BC-CDB4FDD67456}" srcId="{6F4D6405-0634-4B3E-A175-794CDE204826}" destId="{600A04DC-E650-4127-B0BD-E8FFF7BB44E9}" srcOrd="0" destOrd="0" parTransId="{F34E923A-8275-4A19-AC0F-699B98EB4737}" sibTransId="{0F5431D4-675C-4618-BA5F-DC26D4C64C5E}"/>
    <dgm:cxn modelId="{18B60AD5-903A-49D6-9D13-EEB151C25EFC}" type="presOf" srcId="{600A04DC-E650-4127-B0BD-E8FFF7BB44E9}" destId="{5ED5CD34-826C-46F6-B545-932D6D893F23}" srcOrd="0" destOrd="0" presId="urn:microsoft.com/office/officeart/2005/8/layout/matrix1"/>
    <dgm:cxn modelId="{05EAD1DA-70EC-4BCA-AE8A-4FF9A88481E9}" type="presOf" srcId="{4A5F1A0A-A1AC-48F8-A15C-C7490693DC5E}" destId="{2D39B994-E174-4263-B842-90374DE5C840}" srcOrd="1" destOrd="0" presId="urn:microsoft.com/office/officeart/2005/8/layout/matrix1"/>
    <dgm:cxn modelId="{470B49FB-BDD5-426C-B09C-369D270B29DE}" type="presOf" srcId="{27B05F90-0F99-452C-B867-E399A6CAC15C}" destId="{ED482D19-344F-49B0-AF37-2C72D08412C8}" srcOrd="0" destOrd="0" presId="urn:microsoft.com/office/officeart/2005/8/layout/matrix1"/>
    <dgm:cxn modelId="{9678C0FB-CEB3-4516-A147-73389EF91C42}" srcId="{336FFE21-B179-4CB0-B2AE-5A5C5A9AF15E}" destId="{6F4D6405-0634-4B3E-A175-794CDE204826}" srcOrd="0" destOrd="0" parTransId="{50441FCE-4C65-4450-810B-739B5F8AE3FB}" sibTransId="{E143BAD1-6AC5-4EC9-97E1-5A3013A36558}"/>
    <dgm:cxn modelId="{FC31CC02-6B81-4333-AF1A-EFCC4245CE92}" type="presParOf" srcId="{E9B2B076-D414-4C26-8D96-D822BF556035}" destId="{8DF1766C-88C8-4B20-9A68-68DF4099DC8E}" srcOrd="0" destOrd="0" presId="urn:microsoft.com/office/officeart/2005/8/layout/matrix1"/>
    <dgm:cxn modelId="{7F83454E-55BC-4F4C-A44E-8BC899FAAAF4}" type="presParOf" srcId="{8DF1766C-88C8-4B20-9A68-68DF4099DC8E}" destId="{5ED5CD34-826C-46F6-B545-932D6D893F23}" srcOrd="0" destOrd="0" presId="urn:microsoft.com/office/officeart/2005/8/layout/matrix1"/>
    <dgm:cxn modelId="{13E103AC-F835-46F6-8F90-9CFD7B260064}" type="presParOf" srcId="{8DF1766C-88C8-4B20-9A68-68DF4099DC8E}" destId="{4E11CC2A-1C2E-43CD-A3B5-A9E623C1D145}" srcOrd="1" destOrd="0" presId="urn:microsoft.com/office/officeart/2005/8/layout/matrix1"/>
    <dgm:cxn modelId="{FE39AA54-1756-4253-A4F5-8080694BF72D}" type="presParOf" srcId="{8DF1766C-88C8-4B20-9A68-68DF4099DC8E}" destId="{2A560829-A30E-448C-9CF8-63B0A0501F84}" srcOrd="2" destOrd="0" presId="urn:microsoft.com/office/officeart/2005/8/layout/matrix1"/>
    <dgm:cxn modelId="{C405788D-7D37-4CC1-9282-5406A82687A9}" type="presParOf" srcId="{8DF1766C-88C8-4B20-9A68-68DF4099DC8E}" destId="{634EF871-7795-4789-B8BD-DDEF00531157}" srcOrd="3" destOrd="0" presId="urn:microsoft.com/office/officeart/2005/8/layout/matrix1"/>
    <dgm:cxn modelId="{56624A87-A2EA-49B5-AFDF-0A4B93A96A55}" type="presParOf" srcId="{8DF1766C-88C8-4B20-9A68-68DF4099DC8E}" destId="{C33F7109-5B7B-4492-B8FB-FC96E95283E4}" srcOrd="4" destOrd="0" presId="urn:microsoft.com/office/officeart/2005/8/layout/matrix1"/>
    <dgm:cxn modelId="{576E9FF9-5991-4D2F-AFCE-8C68164EC377}" type="presParOf" srcId="{8DF1766C-88C8-4B20-9A68-68DF4099DC8E}" destId="{2D39B994-E174-4263-B842-90374DE5C840}" srcOrd="5" destOrd="0" presId="urn:microsoft.com/office/officeart/2005/8/layout/matrix1"/>
    <dgm:cxn modelId="{B12BAE40-3B57-49A7-BDD2-867708886A6A}" type="presParOf" srcId="{8DF1766C-88C8-4B20-9A68-68DF4099DC8E}" destId="{ED482D19-344F-49B0-AF37-2C72D08412C8}" srcOrd="6" destOrd="0" presId="urn:microsoft.com/office/officeart/2005/8/layout/matrix1"/>
    <dgm:cxn modelId="{4ECA952E-8E41-475D-A7B6-5D75DFDE073C}" type="presParOf" srcId="{8DF1766C-88C8-4B20-9A68-68DF4099DC8E}" destId="{C5E89D6D-EAE3-4BA2-97BD-6E94A06438A7}" srcOrd="7" destOrd="0" presId="urn:microsoft.com/office/officeart/2005/8/layout/matrix1"/>
    <dgm:cxn modelId="{9CF188E4-CCD2-4DF7-95DB-0677457CB656}" type="presParOf" srcId="{E9B2B076-D414-4C26-8D96-D822BF556035}" destId="{772A0241-A6D6-42DC-BA49-00D45D916459}" srcOrd="1" destOrd="0" presId="urn:microsoft.com/office/officeart/2005/8/layout/matrix1"/>
  </dgm:cxnLst>
  <dgm:bg>
    <a:effectLst>
      <a:outerShdw blurRad="50800" dist="38100" dir="8100000" algn="tr" rotWithShape="0">
        <a:schemeClr val="accent3">
          <a:lumMod val="85000"/>
          <a:alpha val="40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5CD34-826C-46F6-B545-932D6D893F23}">
      <dsp:nvSpPr>
        <dsp:cNvPr id="0" name=""/>
        <dsp:cNvSpPr/>
      </dsp:nvSpPr>
      <dsp:spPr>
        <a:xfrm rot="16200000">
          <a:off x="546750" y="-546750"/>
          <a:ext cx="1891985" cy="2985486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/>
            <a:t>Soutenir l’exécution de la STRATEGIE</a:t>
          </a:r>
        </a:p>
      </dsp:txBody>
      <dsp:txXfrm rot="5400000">
        <a:off x="0" y="0"/>
        <a:ext cx="2985486" cy="1418989"/>
      </dsp:txXfrm>
    </dsp:sp>
    <dsp:sp modelId="{2A560829-A30E-448C-9CF8-63B0A0501F84}">
      <dsp:nvSpPr>
        <dsp:cNvPr id="0" name=""/>
        <dsp:cNvSpPr/>
      </dsp:nvSpPr>
      <dsp:spPr>
        <a:xfrm>
          <a:off x="2985486" y="0"/>
          <a:ext cx="2985486" cy="1891985"/>
        </a:xfrm>
        <a:prstGeom prst="round1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>
              <a:solidFill>
                <a:schemeClr val="tx1"/>
              </a:solidFill>
            </a:rPr>
            <a:t>Apporter des BENEFICES mesurables</a:t>
          </a:r>
        </a:p>
      </dsp:txBody>
      <dsp:txXfrm>
        <a:off x="2985486" y="0"/>
        <a:ext cx="2985486" cy="1418989"/>
      </dsp:txXfrm>
    </dsp:sp>
    <dsp:sp modelId="{C33F7109-5B7B-4492-B8FB-FC96E95283E4}">
      <dsp:nvSpPr>
        <dsp:cNvPr id="0" name=""/>
        <dsp:cNvSpPr/>
      </dsp:nvSpPr>
      <dsp:spPr>
        <a:xfrm rot="10800000">
          <a:off x="0" y="1891985"/>
          <a:ext cx="2985486" cy="1891985"/>
        </a:xfrm>
        <a:prstGeom prst="round1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/>
            <a:t>Maîtriser les RISQUES et garantir la conformité</a:t>
          </a:r>
        </a:p>
      </dsp:txBody>
      <dsp:txXfrm rot="10800000">
        <a:off x="0" y="2364981"/>
        <a:ext cx="2985486" cy="1418989"/>
      </dsp:txXfrm>
    </dsp:sp>
    <dsp:sp modelId="{ED482D19-344F-49B0-AF37-2C72D08412C8}">
      <dsp:nvSpPr>
        <dsp:cNvPr id="0" name=""/>
        <dsp:cNvSpPr/>
      </dsp:nvSpPr>
      <dsp:spPr>
        <a:xfrm rot="5400000">
          <a:off x="3532237" y="1345234"/>
          <a:ext cx="1891985" cy="2985486"/>
        </a:xfrm>
        <a:prstGeom prst="round1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/>
            <a:t>Permettre </a:t>
          </a:r>
          <a:br>
            <a:rPr lang="fr-FR" sz="1800" b="1" kern="1200" noProof="0" dirty="0"/>
          </a:br>
          <a:r>
            <a:rPr lang="fr-FR" sz="1800" b="1" kern="1200" noProof="0" dirty="0"/>
            <a:t>l’ INNOVATION</a:t>
          </a:r>
        </a:p>
      </dsp:txBody>
      <dsp:txXfrm rot="-5400000">
        <a:off x="2985487" y="2364980"/>
        <a:ext cx="2985486" cy="1418989"/>
      </dsp:txXfrm>
    </dsp:sp>
    <dsp:sp modelId="{772A0241-A6D6-42DC-BA49-00D45D916459}">
      <dsp:nvSpPr>
        <dsp:cNvPr id="0" name=""/>
        <dsp:cNvSpPr/>
      </dsp:nvSpPr>
      <dsp:spPr>
        <a:xfrm>
          <a:off x="2089840" y="1418989"/>
          <a:ext cx="1791292" cy="94599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/>
            <a:t>VALEUR</a:t>
          </a:r>
        </a:p>
      </dsp:txBody>
      <dsp:txXfrm>
        <a:off x="2136020" y="1465169"/>
        <a:ext cx="1698932" cy="853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3A54E-A034-4E8C-AF9A-A27D87D3347B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57CB-928D-4095-8FAA-8D3B90B83C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070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xfrm>
            <a:off x="906358" y="4689515"/>
            <a:ext cx="4984962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362908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05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defTabSz="913953"/>
            <a:r>
              <a:rPr lang="fr-FR" b="1" dirty="0">
                <a:solidFill>
                  <a:schemeClr val="accent1"/>
                </a:solidFill>
                <a:ea typeface="MS PGothic" pitchFamily="34" charset="-128"/>
              </a:rPr>
              <a:t>Extraire la valeur d’initiatives de transformation d’ampleur requiert un focus permanent sur la valeur métier à travers les dimensions fonctionnelle, organisationnelle, et temporelle. Ceci aux niveaux de la stratégie, de l’amélioration des processus, de la couche applicative et de l’architecture technique</a:t>
            </a:r>
          </a:p>
          <a:p>
            <a:pPr defTabSz="913953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001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16222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7400" y="300944"/>
            <a:ext cx="10168637" cy="387798"/>
          </a:xfrm>
        </p:spPr>
        <p:txBody>
          <a:bodyPr anchor="ctr" anchorCtr="0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2057348" indent="-228594">
              <a:buClr>
                <a:srgbClr val="7EACCA"/>
              </a:buClr>
              <a:buFont typeface="Arial" panose="020B0604020202020204" pitchFamily="34" charset="0"/>
              <a:buChar char="–"/>
              <a:defRPr sz="1100">
                <a:solidFill>
                  <a:srgbClr val="7EACC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512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43"/>
            <a:ext cx="10515600" cy="2852737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125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7400" y="300944"/>
            <a:ext cx="10168637" cy="387798"/>
          </a:xfrm>
        </p:spPr>
        <p:txBody>
          <a:bodyPr anchor="ctr" anchorCtr="0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1" y="1825625"/>
            <a:ext cx="51562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77524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9" y="365130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22" y="1681164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22" y="2505075"/>
            <a:ext cx="5158316" cy="368458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3739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7400" y="328644"/>
            <a:ext cx="10168637" cy="332399"/>
          </a:xfrm>
        </p:spPr>
        <p:txBody>
          <a:bodyPr anchor="ctr" anchorCtr="0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9674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sous-tit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e du titre"/>
          <p:cNvSpPr txBox="1">
            <a:spLocks noGrp="1"/>
          </p:cNvSpPr>
          <p:nvPr>
            <p:ph type="title"/>
          </p:nvPr>
        </p:nvSpPr>
        <p:spPr>
          <a:xfrm>
            <a:off x="2416968" y="1151929"/>
            <a:ext cx="7358064" cy="2321720"/>
          </a:xfrm>
          <a:prstGeom prst="rect">
            <a:avLst/>
          </a:prstGeom>
        </p:spPr>
        <p:txBody>
          <a:bodyPr lIns="35718" tIns="35718" rIns="35718" bIns="35718" anchor="b">
            <a:normAutofit/>
          </a:bodyPr>
          <a:lstStyle>
            <a:lvl1pPr algn="ctr" defTabSz="410765">
              <a:lnSpc>
                <a:spcPct val="100000"/>
              </a:lnSpc>
              <a:defRPr sz="5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Texte du titre</a:t>
            </a:r>
          </a:p>
        </p:txBody>
      </p:sp>
      <p:sp>
        <p:nvSpPr>
          <p:cNvPr id="15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2416968" y="3545085"/>
            <a:ext cx="7358064" cy="794744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973876" y="6536531"/>
            <a:ext cx="239485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11949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07 avril 2017 _ CESEGH Montpellier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Christophe Clement-Cottuz_Les acteurs innovants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CEEC-17EE-4579-9BA8-6E56D4F88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59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17043635-7887-4321-98C2-0E325FC238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77400" y="279400"/>
            <a:ext cx="1016863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fr-FR" dirty="0" err="1"/>
              <a:t>Modifiez</a:t>
            </a:r>
            <a:r>
              <a:rPr lang="en-US" altLang="fr-FR" dirty="0"/>
              <a:t> le style du </a:t>
            </a:r>
            <a:r>
              <a:rPr lang="en-US" altLang="fr-FR" dirty="0" err="1"/>
              <a:t>titre</a:t>
            </a:r>
            <a:endParaRPr lang="en-US" altLang="fr-FR" dirty="0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E52C3423-37CA-4DE3-AB1E-562EEBC498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216025"/>
            <a:ext cx="108364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err="1"/>
              <a:t>Modifiez</a:t>
            </a:r>
            <a:r>
              <a:rPr lang="en-US" altLang="fr-FR" dirty="0"/>
              <a:t> les styles du </a:t>
            </a:r>
            <a:r>
              <a:rPr lang="en-US" altLang="fr-FR" dirty="0" err="1"/>
              <a:t>texte</a:t>
            </a:r>
            <a:r>
              <a:rPr lang="en-US" altLang="fr-FR" dirty="0"/>
              <a:t> du masque</a:t>
            </a:r>
          </a:p>
          <a:p>
            <a:pPr lvl="1"/>
            <a:r>
              <a:rPr lang="en-US" altLang="fr-FR" dirty="0" err="1"/>
              <a:t>Deuxième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  <a:p>
            <a:pPr lvl="2"/>
            <a:r>
              <a:rPr lang="en-US" altLang="fr-FR" dirty="0" err="1"/>
              <a:t>Troisième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  <a:p>
            <a:pPr lvl="3"/>
            <a:r>
              <a:rPr lang="en-US" altLang="fr-FR" dirty="0" err="1"/>
              <a:t>Quatrième</a:t>
            </a:r>
            <a:r>
              <a:rPr lang="en-US" altLang="fr-FR" dirty="0"/>
              <a:t> </a:t>
            </a:r>
            <a:r>
              <a:rPr lang="en-US" altLang="fr-FR" dirty="0" err="1"/>
              <a:t>niveau</a:t>
            </a:r>
            <a:endParaRPr lang="en-US" altLang="fr-FR" dirty="0"/>
          </a:p>
        </p:txBody>
      </p:sp>
      <p:sp>
        <p:nvSpPr>
          <p:cNvPr id="2056" name="ZoneTexte 1">
            <a:extLst>
              <a:ext uri="{FF2B5EF4-FFF2-40B4-BE49-F238E27FC236}">
                <a16:creationId xmlns:a16="http://schemas.microsoft.com/office/drawing/2014/main" id="{73F36537-0C0A-4E48-A21A-93E73932B1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11380" y="6424711"/>
            <a:ext cx="1071563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800" b="0" dirty="0"/>
              <a:t>●</a:t>
            </a:r>
            <a:r>
              <a:rPr lang="fr-FR" altLang="fr-FR" sz="1400" b="0" dirty="0"/>
              <a:t> </a:t>
            </a:r>
            <a:fld id="{B1A90D62-8FF9-46ED-A392-6835CF3A5CEC}" type="slidenum">
              <a:rPr lang="fr-FR" altLang="fr-FR" sz="1400" b="0" smtClean="0"/>
              <a:pPr>
                <a:defRPr/>
              </a:pPr>
              <a:t>‹N°›</a:t>
            </a:fld>
            <a:r>
              <a:rPr lang="fr-FR" altLang="fr-FR" sz="1400" b="0" dirty="0"/>
              <a:t> </a:t>
            </a:r>
            <a:r>
              <a:rPr lang="fr-FR" altLang="fr-FR" sz="800" b="0" dirty="0"/>
              <a:t>●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A12BF4-ACF2-A542-B727-34BD9B02925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73" y="5756850"/>
            <a:ext cx="896400" cy="896400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C3D56AD-088C-7D40-8DB9-BB640B650D89}"/>
              </a:ext>
            </a:extLst>
          </p:cNvPr>
          <p:cNvSpPr/>
          <p:nvPr userDrawn="1"/>
        </p:nvSpPr>
        <p:spPr>
          <a:xfrm>
            <a:off x="1277401" y="6098798"/>
            <a:ext cx="11088000" cy="224001"/>
          </a:xfrm>
          <a:prstGeom prst="roundRect">
            <a:avLst>
              <a:gd name="adj" fmla="val 50000"/>
            </a:avLst>
          </a:prstGeom>
          <a:solidFill>
            <a:srgbClr val="63A1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C9E9274-AEF2-EA4B-8FE2-F134BE40F3BB}"/>
              </a:ext>
            </a:extLst>
          </p:cNvPr>
          <p:cNvSpPr/>
          <p:nvPr userDrawn="1"/>
        </p:nvSpPr>
        <p:spPr>
          <a:xfrm>
            <a:off x="-121200" y="383243"/>
            <a:ext cx="1188000" cy="223200"/>
          </a:xfrm>
          <a:prstGeom prst="roundRect">
            <a:avLst>
              <a:gd name="adj" fmla="val 50000"/>
            </a:avLst>
          </a:prstGeom>
          <a:solidFill>
            <a:srgbClr val="63A1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737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0" lang="en-US" altLang="fr-FR" sz="2800" b="1" i="0" u="none" strike="noStrike" kern="1200" cap="all" spc="0" normalizeH="0">
          <a:ln>
            <a:noFill/>
          </a:ln>
          <a:solidFill>
            <a:srgbClr val="59656D"/>
          </a:solidFill>
          <a:effectLst/>
          <a:uLnTx/>
          <a:uFillTx/>
          <a:latin typeface="Calibri"/>
          <a:ea typeface="+mj-ea"/>
          <a:cs typeface="Calibri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59656D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59656D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59656D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59656D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5pPr>
      <a:lvl6pPr marL="457189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6pPr>
      <a:lvl7pPr marL="914378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7pPr>
      <a:lvl8pPr marL="1371566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8pPr>
      <a:lvl9pPr marL="1828754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9pPr>
    </p:titleStyle>
    <p:bodyStyle>
      <a:lvl1pPr marL="457189" indent="-457189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70AD47"/>
        </a:buClr>
        <a:buFont typeface="Wingdings" panose="05000000000000000000" pitchFamily="2" charset="2"/>
        <a:buChar char="ü"/>
        <a:defRPr sz="2000" b="1" kern="1200">
          <a:solidFill>
            <a:srgbClr val="7F7F7F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685783" indent="-358766" algn="l" rtl="0" eaLnBrk="0" fontAlgn="base" hangingPunct="0">
        <a:lnSpc>
          <a:spcPct val="130000"/>
        </a:lnSpc>
        <a:spcBef>
          <a:spcPts val="1000"/>
        </a:spcBef>
        <a:spcAft>
          <a:spcPct val="0"/>
        </a:spcAft>
        <a:buClr>
          <a:srgbClr val="2F5597"/>
        </a:buClr>
        <a:buSzPct val="100000"/>
        <a:buFont typeface="Arial" panose="020B0604020202020204" pitchFamily="34" charset="0"/>
        <a:buChar char="•"/>
        <a:defRPr sz="1600" kern="1200">
          <a:solidFill>
            <a:srgbClr val="156CAF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1142972" indent="-228594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lr>
          <a:srgbClr val="595959"/>
        </a:buClr>
        <a:buFont typeface="Courier New" panose="02070309020205020404" pitchFamily="49" charset="0"/>
        <a:buChar char="o"/>
        <a:defRPr sz="1400" i="1" kern="1200">
          <a:solidFill>
            <a:srgbClr val="7F7F7F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1600160" indent="-228594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lr>
          <a:srgbClr val="A6A6A6"/>
        </a:buClr>
        <a:buFont typeface="Arial" panose="020B0604020202020204" pitchFamily="34" charset="0"/>
        <a:buChar char="•"/>
        <a:defRPr sz="1200" kern="1200">
          <a:solidFill>
            <a:srgbClr val="969696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182875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7EACCA"/>
        </a:buClr>
        <a:buFont typeface="Arial" panose="020B0604020202020204" pitchFamily="34" charset="0"/>
        <a:buChar char="»"/>
        <a:defRPr sz="2000" kern="1200">
          <a:solidFill>
            <a:srgbClr val="7EACCA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C60B4A3-1AE3-73C0-10F9-08BA45B6BF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27" y="-238167"/>
            <a:ext cx="12191999" cy="6962987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B60AFE0-CAC6-BE4A-9747-C3C1D41125BD}"/>
              </a:ext>
            </a:extLst>
          </p:cNvPr>
          <p:cNvSpPr/>
          <p:nvPr/>
        </p:nvSpPr>
        <p:spPr>
          <a:xfrm>
            <a:off x="1023944" y="6280732"/>
            <a:ext cx="11341457" cy="229121"/>
          </a:xfrm>
          <a:prstGeom prst="roundRect">
            <a:avLst>
              <a:gd name="adj" fmla="val 50000"/>
            </a:avLst>
          </a:prstGeom>
          <a:solidFill>
            <a:srgbClr val="63A1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5D5C60-8358-5744-8064-2FEDDC85A1B9}"/>
              </a:ext>
            </a:extLst>
          </p:cNvPr>
          <p:cNvSpPr txBox="1"/>
          <p:nvPr/>
        </p:nvSpPr>
        <p:spPr bwMode="auto">
          <a:xfrm>
            <a:off x="0" y="4390661"/>
            <a:ext cx="12192000" cy="104177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r" defTabSz="3429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 cap="all">
                <a:solidFill>
                  <a:srgbClr val="59656D"/>
                </a:solidFill>
                <a:latin typeface="Calibri"/>
                <a:ea typeface="+mj-ea"/>
                <a:cs typeface="Calibri"/>
              </a:defRPr>
            </a:lvl1pPr>
            <a:lvl2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9656D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9656D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9656D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algn="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59656D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Franklin Gothic Book" panose="020B050302010202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Franklin Gothic Book" panose="020B050302010202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Franklin Gothic Book" panose="020B050302010202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Franklin Gothic Book" panose="020B0503020102020204" pitchFamily="34" charset="0"/>
              </a:defRPr>
            </a:lvl9pPr>
          </a:lstStyle>
          <a:p>
            <a:pPr marL="9525" lvl="1" indent="0" algn="ctr">
              <a:lnSpc>
                <a:spcPts val="3280"/>
              </a:lnSpc>
            </a:pPr>
            <a:r>
              <a:rPr lang="fr-FR" sz="2400" dirty="0">
                <a:latin typeface="Raleway" panose="020B0003030101060003" pitchFamily="34" charset="0"/>
              </a:rPr>
              <a:t>POINT HEBDOMADAIRE DE LA  COMMISSION SMART HOSPITAL</a:t>
            </a:r>
            <a:br>
              <a:rPr lang="fr-FR" sz="2400" dirty="0">
                <a:latin typeface="Raleway" panose="020B0003030101060003" pitchFamily="34" charset="0"/>
              </a:rPr>
            </a:br>
            <a:r>
              <a:rPr lang="fr-FR" sz="2400" dirty="0">
                <a:latin typeface="Raleway" panose="020B0003030101060003" pitchFamily="34" charset="0"/>
              </a:rPr>
              <a:t>Ordre du jour du 8 mars 2024</a:t>
            </a:r>
            <a:endParaRPr lang="fr-FR" sz="2800" dirty="0">
              <a:latin typeface="Raleway" panose="020B0003030101060003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ADECF57-99D2-924A-BC9A-F06B6C51BA45}"/>
              </a:ext>
            </a:extLst>
          </p:cNvPr>
          <p:cNvGrpSpPr/>
          <p:nvPr/>
        </p:nvGrpSpPr>
        <p:grpSpPr>
          <a:xfrm>
            <a:off x="1023944" y="0"/>
            <a:ext cx="1548000" cy="1143000"/>
            <a:chOff x="304799" y="0"/>
            <a:chExt cx="1548000" cy="1143000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8C1B94C7-DD03-D844-B804-4EE7D6347CE3}"/>
                </a:ext>
              </a:extLst>
            </p:cNvPr>
            <p:cNvGrpSpPr/>
            <p:nvPr/>
          </p:nvGrpSpPr>
          <p:grpSpPr>
            <a:xfrm>
              <a:off x="304799" y="0"/>
              <a:ext cx="1548000" cy="1143000"/>
              <a:chOff x="304799" y="0"/>
              <a:chExt cx="1548000" cy="1143000"/>
            </a:xfrm>
          </p:grpSpPr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15105597-AB8D-1440-A202-29C58A4679BC}"/>
                  </a:ext>
                </a:extLst>
              </p:cNvPr>
              <p:cNvSpPr/>
              <p:nvPr/>
            </p:nvSpPr>
            <p:spPr>
              <a:xfrm>
                <a:off x="304799" y="501520"/>
                <a:ext cx="1548000" cy="641480"/>
              </a:xfrm>
              <a:prstGeom prst="roundRect">
                <a:avLst>
                  <a:gd name="adj" fmla="val 37369"/>
                </a:avLst>
              </a:prstGeom>
              <a:solidFill>
                <a:srgbClr val="63A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E98F6E8-2ECA-C149-B002-F43E6FC74424}"/>
                  </a:ext>
                </a:extLst>
              </p:cNvPr>
              <p:cNvSpPr/>
              <p:nvPr/>
            </p:nvSpPr>
            <p:spPr>
              <a:xfrm>
                <a:off x="304799" y="0"/>
                <a:ext cx="1548000" cy="763200"/>
              </a:xfrm>
              <a:prstGeom prst="rect">
                <a:avLst/>
              </a:prstGeom>
              <a:solidFill>
                <a:srgbClr val="63A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D2D30A7A-26D3-0C4C-B929-2AAB3B513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211" y="152400"/>
              <a:ext cx="1297178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80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67E3B6D-E31E-375B-4BF2-F9654DB9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DE TRAVAIL 2024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E2535D-E908-E171-5BFE-E817581EB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562" y="963038"/>
            <a:ext cx="10836438" cy="513296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FR" dirty="0"/>
              <a:t>Contrat de partenariat avec l’ANAP</a:t>
            </a:r>
          </a:p>
          <a:p>
            <a:pPr marL="685794" lvl="1" indent="-457200">
              <a:lnSpc>
                <a:spcPct val="100000"/>
              </a:lnSpc>
              <a:buFont typeface="+mj-lt"/>
              <a:buAutoNum type="arabicPeriod"/>
            </a:pPr>
            <a:r>
              <a:rPr lang="fr-FR" dirty="0"/>
              <a:t>Evolution d’un lot/volet numérique dans OSCIMES</a:t>
            </a:r>
          </a:p>
          <a:p>
            <a:pPr marL="685794" lvl="1" indent="-457200">
              <a:lnSpc>
                <a:spcPct val="100000"/>
              </a:lnSpc>
              <a:buFont typeface="+mj-lt"/>
              <a:buAutoNum type="arabicPeriod"/>
            </a:pPr>
            <a:r>
              <a:rPr lang="fr-FR" dirty="0"/>
              <a:t>Activités et communications </a:t>
            </a:r>
          </a:p>
          <a:p>
            <a:pPr marL="1142983" lvl="2" indent="-457200">
              <a:lnSpc>
                <a:spcPct val="100000"/>
              </a:lnSpc>
              <a:buFont typeface="+mj-lt"/>
              <a:buAutoNum type="arabicPeriod"/>
            </a:pPr>
            <a:r>
              <a:rPr lang="fr-FR" dirty="0"/>
              <a:t>Composition de l’équipe resserrée à mettre en face de l’ANAP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FR" dirty="0"/>
              <a:t>Préparer une V2 du R2S4Care</a:t>
            </a:r>
          </a:p>
          <a:p>
            <a:pPr marL="685794" lvl="1" indent="-457200">
              <a:lnSpc>
                <a:spcPct val="100000"/>
              </a:lnSpc>
              <a:buFont typeface="+mj-lt"/>
              <a:buAutoNum type="arabicParenR"/>
            </a:pPr>
            <a:r>
              <a:rPr lang="fr-FR" dirty="0"/>
              <a:t>Introduire la 5G dans le chapitre connectivité</a:t>
            </a:r>
          </a:p>
          <a:p>
            <a:pPr marL="685794" lvl="1" indent="-457200">
              <a:lnSpc>
                <a:spcPct val="100000"/>
              </a:lnSpc>
              <a:buFont typeface="+mj-lt"/>
              <a:buAutoNum type="arabicParenR"/>
            </a:pPr>
            <a:r>
              <a:rPr lang="fr-FR" dirty="0">
                <a:sym typeface="Wingdings" panose="05000000000000000000" pitchFamily="2" charset="2"/>
              </a:rPr>
              <a:t>Mettre à jour le chapitre « Sécurité Numérique » avec la mise en œuvre de la NIS2 et des recommandations ANSSI</a:t>
            </a:r>
          </a:p>
          <a:p>
            <a:pPr marL="685794" lvl="1" indent="-457200">
              <a:lnSpc>
                <a:spcPct val="100000"/>
              </a:lnSpc>
              <a:buFont typeface="+mj-lt"/>
              <a:buAutoNum type="arabicParenR"/>
            </a:pPr>
            <a:r>
              <a:rPr lang="fr-FR" dirty="0">
                <a:sym typeface="Wingdings" panose="05000000000000000000" pitchFamily="2" charset="2"/>
              </a:rPr>
              <a:t>Introduire l’IOT dans le chapitre architecture réseau</a:t>
            </a:r>
          </a:p>
          <a:p>
            <a:pPr marL="685794" lvl="1" indent="-457200">
              <a:lnSpc>
                <a:spcPct val="100000"/>
              </a:lnSpc>
              <a:buFont typeface="+mj-lt"/>
              <a:buAutoNum type="arabicParenR"/>
            </a:pPr>
            <a:r>
              <a:rPr lang="fr-FR" dirty="0">
                <a:sym typeface="Wingdings" panose="05000000000000000000" pitchFamily="2" charset="2"/>
              </a:rPr>
              <a:t>Réviser le paragraphe « Qualité environnementale » dans le chapitre « Management Responsable »</a:t>
            </a:r>
          </a:p>
          <a:p>
            <a:pPr marL="685794" lvl="1" indent="-457200">
              <a:lnSpc>
                <a:spcPct val="100000"/>
              </a:lnSpc>
              <a:buFont typeface="+mj-lt"/>
              <a:buAutoNum type="arabicParenR"/>
            </a:pPr>
            <a:r>
              <a:rPr lang="fr-FR" dirty="0">
                <a:sym typeface="Wingdings" panose="05000000000000000000" pitchFamily="2" charset="2"/>
              </a:rPr>
              <a:t>Réviser 3 fiches du chapitre « Services) :</a:t>
            </a:r>
          </a:p>
          <a:p>
            <a:pPr marL="1142983" lvl="2" indent="-457200">
              <a:lnSpc>
                <a:spcPct val="100000"/>
              </a:lnSpc>
              <a:buFont typeface="+mj-lt"/>
              <a:buAutoNum type="arabicPeriod"/>
            </a:pPr>
            <a:r>
              <a:rPr lang="fr-FR" dirty="0">
                <a:sym typeface="Wingdings" panose="05000000000000000000" pitchFamily="2" charset="2"/>
              </a:rPr>
              <a:t>Plateforme de suivi énergétique : impact des décrets tertiaire et BACS, ...</a:t>
            </a:r>
          </a:p>
          <a:p>
            <a:pPr marL="1142983" lvl="2" indent="-457200">
              <a:lnSpc>
                <a:spcPct val="100000"/>
              </a:lnSpc>
              <a:buFont typeface="+mj-lt"/>
              <a:buAutoNum type="arabicPeriod"/>
            </a:pPr>
            <a:r>
              <a:rPr lang="fr-FR" dirty="0">
                <a:sym typeface="Wingdings" panose="05000000000000000000" pitchFamily="2" charset="2"/>
              </a:rPr>
              <a:t>Plateforme de pilotage du bâtiment : développer le business case du BIS et du BOS dans 	l’exploitation/maintenance du bâtiment, intégrer l’impact de l’article 35 de la loi « Climat et résilience</a:t>
            </a:r>
          </a:p>
          <a:p>
            <a:pPr marL="1142983" lvl="2" indent="-457200">
              <a:lnSpc>
                <a:spcPct val="100000"/>
              </a:lnSpc>
              <a:buFont typeface="+mj-lt"/>
              <a:buAutoNum type="arabicPeriod"/>
            </a:pPr>
            <a:r>
              <a:rPr lang="fr-FR" dirty="0">
                <a:sym typeface="Wingdings" panose="05000000000000000000" pitchFamily="2" charset="2"/>
              </a:rPr>
              <a:t>Géolocalisation</a:t>
            </a:r>
          </a:p>
          <a:p>
            <a:pPr marL="685159" lvl="1" indent="-456565">
              <a:lnSpc>
                <a:spcPct val="100000"/>
              </a:lnSpc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2F6264-23FE-BFCB-11A4-47C07D6719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35738"/>
            <a:ext cx="239713" cy="23336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32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67E3B6D-E31E-375B-4BF2-F9654DB9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DE TRAVAIL 2024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E2535D-E908-E171-5BFE-E817581EB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562" y="963038"/>
            <a:ext cx="10836438" cy="458857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FR" dirty="0"/>
              <a:t>Géolocalisation </a:t>
            </a:r>
          </a:p>
          <a:p>
            <a:pPr marL="685794" lvl="1" indent="-457200">
              <a:lnSpc>
                <a:spcPct val="100000"/>
              </a:lnSpc>
              <a:buFont typeface="+mj-lt"/>
              <a:buAutoNum type="arabicParenR"/>
            </a:pPr>
            <a:r>
              <a:rPr lang="fr-FR" dirty="0"/>
              <a:t>Démontrer la valeur de la géolocalisation comme service numérique du bâtiment</a:t>
            </a:r>
          </a:p>
          <a:p>
            <a:pPr marL="685794" lvl="1" indent="-457200">
              <a:lnSpc>
                <a:spcPct val="100000"/>
              </a:lnSpc>
              <a:buFont typeface="+mj-lt"/>
              <a:buAutoNum type="arabicParenR"/>
            </a:pPr>
            <a:r>
              <a:rPr lang="fr-FR" dirty="0"/>
              <a:t>Références – mini études de cas  </a:t>
            </a:r>
          </a:p>
          <a:p>
            <a:pPr marL="228594" lvl="1" indent="0">
              <a:lnSpc>
                <a:spcPct val="100000"/>
              </a:lnSpc>
              <a:buNone/>
            </a:pPr>
            <a:r>
              <a:rPr lang="fr-FR" b="1" dirty="0">
                <a:solidFill>
                  <a:srgbClr val="FF0000"/>
                </a:solidFill>
              </a:rPr>
              <a:t>__________________________________________________________________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FR" dirty="0"/>
              <a:t>Les publications pour 2024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FR" dirty="0"/>
              <a:t>Organisation des plénières</a:t>
            </a:r>
          </a:p>
          <a:p>
            <a:pPr marL="685794" lvl="1" indent="-457200">
              <a:lnSpc>
                <a:spcPct val="100000"/>
              </a:lnSpc>
              <a:buFont typeface="+mj-lt"/>
              <a:buAutoNum type="arabicPeriod"/>
            </a:pPr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semestre</a:t>
            </a:r>
            <a:br>
              <a:rPr lang="fr-FR" dirty="0"/>
            </a:br>
            <a:r>
              <a:rPr lang="fr-FR" dirty="0"/>
              <a:t>- En marge de </a:t>
            </a:r>
            <a:r>
              <a:rPr lang="fr-FR" dirty="0" err="1"/>
              <a:t>Santexpo</a:t>
            </a:r>
            <a:r>
              <a:rPr lang="fr-FR" dirty="0"/>
              <a:t> (21-23 mai 2024)</a:t>
            </a:r>
            <a:br>
              <a:rPr lang="fr-FR" dirty="0"/>
            </a:br>
            <a:r>
              <a:rPr lang="fr-FR" dirty="0"/>
              <a:t>- Extension des IHF (29-31 mai à Tours)</a:t>
            </a:r>
          </a:p>
          <a:p>
            <a:pPr marL="685794" lvl="1" indent="-457200">
              <a:lnSpc>
                <a:spcPct val="100000"/>
              </a:lnSpc>
              <a:buFont typeface="+mj-lt"/>
              <a:buAutoNum type="arabicPeriod"/>
            </a:pPr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semestre </a:t>
            </a:r>
          </a:p>
          <a:p>
            <a:pPr marL="685794" lvl="1" indent="-457200">
              <a:lnSpc>
                <a:spcPct val="100000"/>
              </a:lnSpc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2F6264-23FE-BFCB-11A4-47C07D6719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35738"/>
            <a:ext cx="239713" cy="23336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0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09D530-EA66-62BF-562D-7A413241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IOT / GEOLOCALISATION _ Le R2SV2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2BFAD3-B49B-EA40-8BDA-502179710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430" y="881791"/>
            <a:ext cx="6597687" cy="50944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462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7A961-EBAD-BE6F-F966-818F0E4A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Ordre du jour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EAD253-7E67-6B5C-226F-0A03BD690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6024"/>
            <a:ext cx="10836438" cy="4827423"/>
          </a:xfrm>
        </p:spPr>
        <p:txBody>
          <a:bodyPr/>
          <a:lstStyle/>
          <a:p>
            <a:r>
              <a:rPr lang="fr-FR" dirty="0"/>
              <a:t>Point sur la SBA avec Muriel Roques-Etienne, Déléguée Générale</a:t>
            </a:r>
          </a:p>
          <a:p>
            <a:r>
              <a:rPr lang="fr-FR" dirty="0"/>
              <a:t>Géolocalisation _  « vendre la valeur »</a:t>
            </a:r>
          </a:p>
          <a:p>
            <a:pPr lvl="1"/>
            <a:r>
              <a:rPr lang="fr-FR" dirty="0"/>
              <a:t>La gestion des actifs</a:t>
            </a:r>
          </a:p>
          <a:p>
            <a:r>
              <a:rPr lang="fr-FR" dirty="0"/>
              <a:t>Les publications</a:t>
            </a:r>
          </a:p>
          <a:p>
            <a:r>
              <a:rPr lang="fr-FR" dirty="0"/>
              <a:t>Agenda </a:t>
            </a:r>
          </a:p>
        </p:txBody>
      </p:sp>
    </p:spTree>
    <p:extLst>
      <p:ext uri="{BB962C8B-B14F-4D97-AF65-F5344CB8AC3E}">
        <p14:creationId xmlns:p14="http://schemas.microsoft.com/office/powerpoint/2010/main" val="213152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18449-DC39-2F25-1F57-D82572152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1968"/>
            <a:ext cx="9144000" cy="1107996"/>
          </a:xfrm>
        </p:spPr>
        <p:txBody>
          <a:bodyPr/>
          <a:lstStyle/>
          <a:p>
            <a:r>
              <a:rPr lang="fr-FR" dirty="0"/>
              <a:t>Approche de la valeur des services </a:t>
            </a:r>
            <a:r>
              <a:rPr lang="fr-FR" dirty="0" err="1"/>
              <a:t>numeriques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B9F0C5-DAE1-A26A-EFD6-F353F4C16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800" dirty="0"/>
              <a:t>La géolocalisation et la gestion des actifs </a:t>
            </a:r>
          </a:p>
        </p:txBody>
      </p:sp>
    </p:spTree>
    <p:extLst>
      <p:ext uri="{BB962C8B-B14F-4D97-AF65-F5344CB8AC3E}">
        <p14:creationId xmlns:p14="http://schemas.microsoft.com/office/powerpoint/2010/main" val="381921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1216365" y="271315"/>
            <a:ext cx="10975635" cy="590550"/>
          </a:xfrm>
        </p:spPr>
        <p:txBody>
          <a:bodyPr>
            <a:noAutofit/>
          </a:bodyPr>
          <a:lstStyle/>
          <a:p>
            <a:pPr eaLnBrk="1" hangingPunct="1"/>
            <a:r>
              <a:rPr lang="fr-FR" sz="3200" b="1" dirty="0">
                <a:ea typeface="MS PGothic" pitchFamily="34" charset="-128"/>
              </a:rPr>
              <a:t>La valeur dans les </a:t>
            </a:r>
            <a:r>
              <a:rPr lang="fr-FR" sz="3200" b="1" dirty="0" err="1">
                <a:ea typeface="MS PGothic" pitchFamily="34" charset="-128"/>
              </a:rPr>
              <a:t>projetS</a:t>
            </a:r>
            <a:endParaRPr lang="fr-FR" sz="3600" b="1" dirty="0"/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2376487" y="1181728"/>
            <a:ext cx="743902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75000"/>
              </a:spcBef>
              <a:buClr>
                <a:schemeClr val="bg1"/>
              </a:buClr>
              <a:buSzPct val="25000"/>
              <a:tabLst>
                <a:tab pos="808038" algn="l"/>
              </a:tabLst>
            </a:pPr>
            <a:endParaRPr lang="fr-FR" sz="1400" b="1">
              <a:solidFill>
                <a:schemeClr val="accent1"/>
              </a:solidFill>
              <a:ea typeface="MS PGothic" pitchFamily="34" charset="-128"/>
            </a:endParaRPr>
          </a:p>
        </p:txBody>
      </p:sp>
      <p:sp>
        <p:nvSpPr>
          <p:cNvPr id="9220" name="Slide Number Placeholder 2"/>
          <p:cNvSpPr txBox="1">
            <a:spLocks noGrp="1"/>
          </p:cNvSpPr>
          <p:nvPr/>
        </p:nvSpPr>
        <p:spPr bwMode="gray">
          <a:xfrm>
            <a:off x="1758950" y="6708775"/>
            <a:ext cx="2196114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sz="700">
                <a:solidFill>
                  <a:srgbClr val="666666"/>
                </a:solidFill>
              </a:rPr>
              <a:t>© SAP 2009/  Chakib Bouhdary,  Value Management  page </a:t>
            </a:r>
            <a:fld id="{0E8EB2E3-4B16-4209-9618-AF61C9CA0C2C}" type="slidenum">
              <a:rPr lang="fr-FR" sz="700">
                <a:solidFill>
                  <a:srgbClr val="666666"/>
                </a:solidFill>
              </a:rPr>
              <a:pPr eaLnBrk="0" hangingPunct="0"/>
              <a:t>4</a:t>
            </a:fld>
            <a:endParaRPr lang="fr-FR" sz="700">
              <a:solidFill>
                <a:srgbClr val="666666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24819874"/>
              </p:ext>
            </p:extLst>
          </p:nvPr>
        </p:nvGraphicFramePr>
        <p:xfrm>
          <a:off x="3110512" y="1480178"/>
          <a:ext cx="5970974" cy="3783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211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C92E0-1A46-0FF3-2674-7D954DFE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00" y="328644"/>
            <a:ext cx="10168637" cy="332399"/>
          </a:xfrm>
        </p:spPr>
        <p:txBody>
          <a:bodyPr/>
          <a:lstStyle/>
          <a:p>
            <a:r>
              <a:rPr lang="fr-FR" b="1" dirty="0"/>
              <a:t>Les défis pour “délivrer la valeur”</a:t>
            </a:r>
            <a:endParaRPr lang="fr-FR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6926C45-676D-4C09-CB22-18F15A379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400" y="828660"/>
            <a:ext cx="9752360" cy="550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b="1" dirty="0">
                <a:solidFill>
                  <a:schemeClr val="tx2"/>
                </a:solidFill>
              </a:rPr>
              <a:t>Quels sont les 3 défis principaux dans votre entreprise pour délivrer la valeur?</a:t>
            </a:r>
          </a:p>
          <a:p>
            <a:pPr marL="342900" indent="-342900">
              <a:spcBef>
                <a:spcPts val="1200"/>
              </a:spcBef>
              <a:buSzPct val="100000"/>
              <a:buFont typeface="+mj-lt"/>
              <a:buAutoNum type="arabicPeriod"/>
              <a:defRPr/>
            </a:pPr>
            <a:r>
              <a:rPr lang="fr-FR" sz="2400" b="1" dirty="0">
                <a:solidFill>
                  <a:srgbClr val="FF0000"/>
                </a:solidFill>
              </a:rPr>
              <a:t>Pas de traduction claire de la stratégie (objectifs) à l’exécution</a:t>
            </a:r>
          </a:p>
          <a:p>
            <a:pPr marL="342900" indent="-342900">
              <a:spcBef>
                <a:spcPts val="1200"/>
              </a:spcBef>
              <a:buSzPct val="100000"/>
              <a:buFont typeface="+mj-lt"/>
              <a:buAutoNum type="arabicPeriod"/>
              <a:defRPr/>
            </a:pPr>
            <a:r>
              <a:rPr lang="fr-FR" sz="2400" b="1" dirty="0">
                <a:solidFill>
                  <a:srgbClr val="FF0000"/>
                </a:solidFill>
              </a:rPr>
              <a:t>Les indicateurs clé de performance mesurant le succès ne sont pas définis au départ, ou non suivis / reportés d’une façon régulière</a:t>
            </a:r>
          </a:p>
          <a:p>
            <a:pPr marL="342900" indent="-342900">
              <a:spcBef>
                <a:spcPts val="1200"/>
              </a:spcBef>
              <a:buSzPct val="100000"/>
              <a:buFont typeface="+mj-lt"/>
              <a:buAutoNum type="arabicPeriod"/>
              <a:defRPr/>
            </a:pPr>
            <a:r>
              <a:rPr lang="fr-FR" sz="2400" b="1" dirty="0">
                <a:solidFill>
                  <a:srgbClr val="FF0000"/>
                </a:solidFill>
              </a:rPr>
              <a:t>Les Business cases ne sont pas requis formellement pour approuver les projets</a:t>
            </a:r>
          </a:p>
          <a:p>
            <a:pPr marL="342900" indent="-342900">
              <a:spcBef>
                <a:spcPts val="1200"/>
              </a:spcBef>
              <a:buSzPct val="100000"/>
              <a:buFont typeface="+mj-lt"/>
              <a:buAutoNum type="arabicPeriod"/>
              <a:defRPr/>
            </a:pPr>
            <a:r>
              <a:rPr lang="fr-FR" sz="2400" b="1" dirty="0"/>
              <a:t>La responsabilité des métiers sur l’atteinte des bénéfices est limitée voire n’existent pas</a:t>
            </a:r>
          </a:p>
          <a:p>
            <a:pPr marL="342900" indent="-342900">
              <a:spcBef>
                <a:spcPts val="1200"/>
              </a:spcBef>
              <a:buSzPct val="100000"/>
              <a:buFont typeface="+mj-lt"/>
              <a:buAutoNum type="arabicPeriod"/>
              <a:defRPr/>
            </a:pPr>
            <a:r>
              <a:rPr lang="fr-FR" sz="2400" b="1" dirty="0"/>
              <a:t>Manque d’engagement des ressources les plus compétentes par les métiers en amont, pendant ou après les projets</a:t>
            </a:r>
          </a:p>
          <a:p>
            <a:pPr marL="342900" indent="-342900">
              <a:spcBef>
                <a:spcPts val="1200"/>
              </a:spcBef>
              <a:buSzPct val="100000"/>
              <a:buFont typeface="+mj-lt"/>
              <a:buAutoNum type="arabicPeriod"/>
              <a:defRPr/>
            </a:pPr>
            <a:r>
              <a:rPr lang="fr-FR" sz="2400" b="1" dirty="0"/>
              <a:t>Structure de gouvernance décentralisée non adaptée</a:t>
            </a:r>
          </a:p>
          <a:p>
            <a:pPr marL="342900" indent="-342900">
              <a:spcBef>
                <a:spcPts val="1200"/>
              </a:spcBef>
              <a:buSzPct val="100000"/>
              <a:buFont typeface="+mj-lt"/>
              <a:buAutoNum type="arabicPeriod"/>
              <a:defRPr/>
            </a:pPr>
            <a:r>
              <a:rPr lang="fr-FR" sz="24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0550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35A1A9-7DAC-B60C-EA50-D2AF9218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Expression de la valeur dans la gestion des actifs.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420328-6A03-53EC-7381-6EE62C51C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0" y="879100"/>
            <a:ext cx="5473575" cy="28036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C1B92FD-BC21-B369-E8F1-EA7781ACB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35" y="3762703"/>
            <a:ext cx="8644797" cy="2216197"/>
          </a:xfrm>
          <a:prstGeom prst="rect">
            <a:avLst/>
          </a:prstGeom>
        </p:spPr>
      </p:pic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D4B20095-75D2-9BB8-6C6C-02D71B14E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008624"/>
              </p:ext>
            </p:extLst>
          </p:nvPr>
        </p:nvGraphicFramePr>
        <p:xfrm>
          <a:off x="7792720" y="189516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771480" progId="AcroExch.Document.DC">
                  <p:embed/>
                </p:oleObj>
              </mc:Choice>
              <mc:Fallback>
                <p:oleObj name="Acrobat Document" showAsIcon="1" r:id="rId4" imgW="914400" imgH="771480" progId="AcroExch.Document.DC">
                  <p:embed/>
                  <p:pic>
                    <p:nvPicPr>
                      <p:cNvPr id="11" name="Objet 10">
                        <a:extLst>
                          <a:ext uri="{FF2B5EF4-FFF2-40B4-BE49-F238E27FC236}">
                            <a16:creationId xmlns:a16="http://schemas.microsoft.com/office/drawing/2014/main" id="{D4B20095-75D2-9BB8-6C6C-02D71B14EC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92720" y="189516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132B3832-1679-C2B7-25DB-F25B71C76F41}"/>
              </a:ext>
            </a:extLst>
          </p:cNvPr>
          <p:cNvSpPr txBox="1"/>
          <p:nvPr/>
        </p:nvSpPr>
        <p:spPr bwMode="auto">
          <a:xfrm>
            <a:off x="7375321" y="879100"/>
            <a:ext cx="1749197" cy="49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  <a:spcBef>
                <a:spcPts val="1600"/>
              </a:spcBef>
              <a:buClr>
                <a:srgbClr val="70AD47"/>
              </a:buClr>
            </a:pPr>
            <a:r>
              <a:rPr lang="fr-FR" sz="2400" b="0" dirty="0">
                <a:solidFill>
                  <a:srgbClr val="57626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 case </a:t>
            </a:r>
            <a:r>
              <a:rPr lang="fr-FR" sz="2400" b="0" dirty="0" err="1">
                <a:solidFill>
                  <a:srgbClr val="57626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study</a:t>
            </a:r>
            <a:endParaRPr lang="fr-FR" sz="2400" b="0" dirty="0">
              <a:solidFill>
                <a:srgbClr val="57626B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6A4E0F51-6880-A28F-93E5-1DBBE50EE8ED}"/>
              </a:ext>
            </a:extLst>
          </p:cNvPr>
          <p:cNvSpPr/>
          <p:nvPr/>
        </p:nvSpPr>
        <p:spPr>
          <a:xfrm>
            <a:off x="8128000" y="1301576"/>
            <a:ext cx="223520" cy="4933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78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FB748-AFE3-61CF-090B-BFCDAFBE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de la commission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24F193-78A3-597B-A3D3-02DB1303B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81" y="962025"/>
            <a:ext cx="10836438" cy="4351338"/>
          </a:xfrm>
        </p:spPr>
        <p:txBody>
          <a:bodyPr/>
          <a:lstStyle/>
          <a:p>
            <a:r>
              <a:rPr lang="fr-FR" dirty="0"/>
              <a:t>15 mars 2024 _ Cybersécurité _ NIS2</a:t>
            </a:r>
            <a:br>
              <a:rPr lang="fr-FR" dirty="0"/>
            </a:br>
            <a:r>
              <a:rPr lang="fr-FR" dirty="0"/>
              <a:t>EQUANS – Leo THIERRY &amp; David MOULIN</a:t>
            </a:r>
          </a:p>
          <a:p>
            <a:r>
              <a:rPr lang="fr-FR" dirty="0"/>
              <a:t>29 mars 2024_ Le Command Center</a:t>
            </a:r>
            <a:br>
              <a:rPr lang="fr-FR" dirty="0"/>
            </a:br>
            <a:r>
              <a:rPr lang="fr-FR" dirty="0" err="1"/>
              <a:t>Dedalus</a:t>
            </a:r>
            <a:r>
              <a:rPr lang="fr-FR" dirty="0"/>
              <a:t> – Guillaume REYNAUD</a:t>
            </a:r>
          </a:p>
          <a:p>
            <a:r>
              <a:rPr lang="fr-FR" dirty="0"/>
              <a:t>12 avril 2024 _ Décarbonation de la Santé </a:t>
            </a:r>
            <a:br>
              <a:rPr lang="fr-FR" dirty="0"/>
            </a:br>
            <a:r>
              <a:rPr lang="fr-FR" dirty="0"/>
              <a:t>The Shift Project [</a:t>
            </a:r>
            <a:r>
              <a:rPr lang="fr-FR" dirty="0" err="1"/>
              <a:t>tsp</a:t>
            </a:r>
            <a:r>
              <a:rPr lang="fr-FR" dirty="0"/>
              <a:t>] – Vanina KLOSOWSKI</a:t>
            </a:r>
          </a:p>
          <a:p>
            <a:r>
              <a:rPr lang="fr-FR" dirty="0"/>
              <a:t>21 mai 2024 _ Plénière de la commission Smart Hospital</a:t>
            </a:r>
            <a:br>
              <a:rPr lang="fr-FR" dirty="0"/>
            </a:br>
            <a:r>
              <a:rPr lang="fr-FR" dirty="0"/>
              <a:t>[Organisation en cours]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91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08439-4D09-D1F2-B1DC-F2903B487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57618-453B-5EC0-9259-FA139D62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Publications de la commission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E29137-C553-DD18-BC3A-4A15BD356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81" y="962025"/>
            <a:ext cx="10836438" cy="4351338"/>
          </a:xfrm>
        </p:spPr>
        <p:txBody>
          <a:bodyPr/>
          <a:lstStyle/>
          <a:p>
            <a:r>
              <a:rPr lang="fr-FR" dirty="0"/>
              <a:t>Communique de presse SBA- ANAP</a:t>
            </a:r>
          </a:p>
          <a:p>
            <a:pPr lvl="2"/>
            <a:r>
              <a:rPr lang="fr-FR" dirty="0"/>
              <a:t>Attente validation bureau SBA avant envoi à ANAP</a:t>
            </a:r>
          </a:p>
          <a:p>
            <a:r>
              <a:rPr lang="fr-FR" dirty="0"/>
              <a:t>Géolocalisation</a:t>
            </a:r>
          </a:p>
          <a:p>
            <a:pPr lvl="2"/>
            <a:r>
              <a:rPr lang="fr-FR" dirty="0"/>
              <a:t>Attente mise en forme et publication</a:t>
            </a:r>
          </a:p>
          <a:p>
            <a:r>
              <a:rPr lang="fr-FR" dirty="0"/>
              <a:t>Programme de travail 2024 ?</a:t>
            </a:r>
          </a:p>
        </p:txBody>
      </p:sp>
    </p:spTree>
    <p:extLst>
      <p:ext uri="{BB962C8B-B14F-4D97-AF65-F5344CB8AC3E}">
        <p14:creationId xmlns:p14="http://schemas.microsoft.com/office/powerpoint/2010/main" val="252501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15512-F157-10AB-044A-53AF3CEC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5ED420-9FA8-3FE4-9234-9CD62BE4629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90830A-B771-5AC3-8771-E74398DC1D4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5334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BA_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l">
          <a:lnSpc>
            <a:spcPct val="120000"/>
          </a:lnSpc>
          <a:spcBef>
            <a:spcPts val="1600"/>
          </a:spcBef>
          <a:buClr>
            <a:srgbClr val="70AD47"/>
          </a:buClr>
          <a:defRPr sz="2400" b="0" dirty="0" err="1" smtClean="0">
            <a:solidFill>
              <a:srgbClr val="57626B"/>
            </a:solidFill>
            <a:latin typeface="Arial Narrow" panose="020B060602020203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s de titre et de fin ">
  <a:themeElements>
    <a:clrScheme name="Masques de titre et de fin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asques de titre et de fin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asques de titre et de fin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46352</TotalTime>
  <Words>562</Words>
  <Application>Microsoft Office PowerPoint</Application>
  <PresentationFormat>Grand écran</PresentationFormat>
  <Paragraphs>67</Paragraphs>
  <Slides>12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6" baseType="lpstr">
      <vt:lpstr>MS PGothic</vt:lpstr>
      <vt:lpstr>Arial</vt:lpstr>
      <vt:lpstr>Arial Narrow</vt:lpstr>
      <vt:lpstr>Calibri</vt:lpstr>
      <vt:lpstr>Calibri Light</vt:lpstr>
      <vt:lpstr>Courier New</vt:lpstr>
      <vt:lpstr>Franklin Gothic Book</vt:lpstr>
      <vt:lpstr>Helvetica Neue</vt:lpstr>
      <vt:lpstr>Helvetica Neue Medium</vt:lpstr>
      <vt:lpstr>Helvetica Neue Thin</vt:lpstr>
      <vt:lpstr>Raleway</vt:lpstr>
      <vt:lpstr>Wingdings</vt:lpstr>
      <vt:lpstr>SBA_2021</vt:lpstr>
      <vt:lpstr>Adobe Acrobat Document</vt:lpstr>
      <vt:lpstr>Présentation PowerPoint</vt:lpstr>
      <vt:lpstr>Ordre du jour</vt:lpstr>
      <vt:lpstr>Approche de la valeur des services numeriques</vt:lpstr>
      <vt:lpstr>La valeur dans les projetS</vt:lpstr>
      <vt:lpstr>Les défis pour “délivrer la valeur”</vt:lpstr>
      <vt:lpstr>Expression de la valeur dans la gestion des actifs.  </vt:lpstr>
      <vt:lpstr>AGENDA de la commission</vt:lpstr>
      <vt:lpstr>Publications de la commission</vt:lpstr>
      <vt:lpstr>FIN</vt:lpstr>
      <vt:lpstr>PROGRAMME DE TRAVAIL 2024</vt:lpstr>
      <vt:lpstr>PROGRAMME DE TRAVAIL 2024</vt:lpstr>
      <vt:lpstr>IOT / GEOLOCALISATION _ Le R2SV2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FLEURY Virginie</dc:creator>
  <cp:lastModifiedBy>Christophe CLEMENT-COTTUZ</cp:lastModifiedBy>
  <cp:revision>297</cp:revision>
  <cp:lastPrinted>2020-02-10T14:59:43Z</cp:lastPrinted>
  <dcterms:modified xsi:type="dcterms:W3CDTF">2024-03-07T13:36:29Z</dcterms:modified>
</cp:coreProperties>
</file>