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9468" r:id="rId2"/>
    <p:sldId id="9470" r:id="rId3"/>
    <p:sldId id="9482" r:id="rId4"/>
    <p:sldId id="9483" r:id="rId5"/>
    <p:sldId id="9477" r:id="rId6"/>
    <p:sldId id="9480" r:id="rId7"/>
    <p:sldId id="9486" r:id="rId8"/>
    <p:sldId id="9488" r:id="rId9"/>
    <p:sldId id="9489" r:id="rId10"/>
    <p:sldId id="9487" r:id="rId11"/>
    <p:sldId id="9485" r:id="rId12"/>
    <p:sldId id="9484" r:id="rId13"/>
    <p:sldId id="9476" r:id="rId14"/>
    <p:sldId id="9481" r:id="rId15"/>
    <p:sldId id="9463" r:id="rId16"/>
    <p:sldId id="9467" r:id="rId17"/>
    <p:sldId id="9473" r:id="rId18"/>
  </p:sldIdLst>
  <p:sldSz cx="12192000" cy="68580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143"/>
    <a:srgbClr val="5E5E5E"/>
    <a:srgbClr val="0B7CB7"/>
    <a:srgbClr val="2F6165"/>
    <a:srgbClr val="00AAA1"/>
    <a:srgbClr val="999999"/>
    <a:srgbClr val="94C11C"/>
    <a:srgbClr val="1C4D9C"/>
    <a:srgbClr val="FFFFFF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37" autoAdjust="0"/>
    <p:restoredTop sz="96433" autoAdjust="0"/>
  </p:normalViewPr>
  <p:slideViewPr>
    <p:cSldViewPr snapToGrid="0">
      <p:cViewPr varScale="1">
        <p:scale>
          <a:sx n="107" d="100"/>
          <a:sy n="107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3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A54E-A034-4E8C-AF9A-A27D87D3347B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957CB-928D-4095-8FAA-8D3B90B83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07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06358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62908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905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6222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2057348" indent="-228594">
              <a:buClr>
                <a:srgbClr val="7EACCA"/>
              </a:buClr>
              <a:buFont typeface="Arial" panose="020B0604020202020204" pitchFamily="34" charset="0"/>
              <a:buChar char="–"/>
              <a:defRPr sz="1100">
                <a:solidFill>
                  <a:srgbClr val="7EACCA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51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2" y="1709743"/>
            <a:ext cx="10515600" cy="2852737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125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77524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9" y="365130"/>
            <a:ext cx="10515600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22" y="1681164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22" y="2505075"/>
            <a:ext cx="5158316" cy="3684588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3739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28644"/>
            <a:ext cx="10168637" cy="332399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967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sous-tit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e du titre"/>
          <p:cNvSpPr txBox="1">
            <a:spLocks noGrp="1"/>
          </p:cNvSpPr>
          <p:nvPr>
            <p:ph type="title"/>
          </p:nvPr>
        </p:nvSpPr>
        <p:spPr>
          <a:xfrm>
            <a:off x="2416968" y="1151929"/>
            <a:ext cx="7358064" cy="2321720"/>
          </a:xfrm>
          <a:prstGeom prst="rect">
            <a:avLst/>
          </a:prstGeom>
        </p:spPr>
        <p:txBody>
          <a:bodyPr lIns="35718" tIns="35718" rIns="35718" bIns="35718" anchor="b">
            <a:normAutofit/>
          </a:bodyPr>
          <a:lstStyle>
            <a:lvl1pPr algn="ctr" defTabSz="410765">
              <a:lnSpc>
                <a:spcPct val="100000"/>
              </a:lnSpc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2416968" y="3545085"/>
            <a:ext cx="7358064" cy="794744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973876" y="6536531"/>
            <a:ext cx="239485" cy="232486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sz="11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71194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17043635-7887-4321-98C2-0E325FC23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77400" y="279400"/>
            <a:ext cx="1016863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313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fr-FR" dirty="0" err="1"/>
              <a:t>Modifiez</a:t>
            </a:r>
            <a:r>
              <a:rPr lang="en-US" altLang="fr-FR" dirty="0"/>
              <a:t> le style du </a:t>
            </a:r>
            <a:r>
              <a:rPr lang="en-US" altLang="fr-FR" dirty="0" err="1"/>
              <a:t>titre</a:t>
            </a:r>
            <a:endParaRPr lang="en-US" altLang="fr-FR" dirty="0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E52C3423-37CA-4DE3-AB1E-562EEBC498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216025"/>
            <a:ext cx="1083643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 err="1"/>
              <a:t>Modifiez</a:t>
            </a:r>
            <a:r>
              <a:rPr lang="en-US" altLang="fr-FR" dirty="0"/>
              <a:t> les styles du </a:t>
            </a:r>
            <a:r>
              <a:rPr lang="en-US" altLang="fr-FR" dirty="0" err="1"/>
              <a:t>texte</a:t>
            </a:r>
            <a:r>
              <a:rPr lang="en-US" altLang="fr-FR" dirty="0"/>
              <a:t> du masque</a:t>
            </a:r>
          </a:p>
          <a:p>
            <a:pPr lvl="1"/>
            <a:r>
              <a:rPr lang="en-US" altLang="fr-FR" dirty="0" err="1"/>
              <a:t>Deuxième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2"/>
            <a:r>
              <a:rPr lang="en-US" altLang="fr-FR" dirty="0" err="1"/>
              <a:t>Troisième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  <a:p>
            <a:pPr lvl="3"/>
            <a:r>
              <a:rPr lang="en-US" altLang="fr-FR" dirty="0" err="1"/>
              <a:t>Quatrième</a:t>
            </a:r>
            <a:r>
              <a:rPr lang="en-US" altLang="fr-FR" dirty="0"/>
              <a:t> </a:t>
            </a:r>
            <a:r>
              <a:rPr lang="en-US" altLang="fr-FR" dirty="0" err="1"/>
              <a:t>niveau</a:t>
            </a:r>
            <a:endParaRPr lang="en-US" altLang="fr-FR" dirty="0"/>
          </a:p>
        </p:txBody>
      </p:sp>
      <p:sp>
        <p:nvSpPr>
          <p:cNvPr id="2056" name="ZoneTexte 1">
            <a:extLst>
              <a:ext uri="{FF2B5EF4-FFF2-40B4-BE49-F238E27FC236}">
                <a16:creationId xmlns:a16="http://schemas.microsoft.com/office/drawing/2014/main" id="{73F36537-0C0A-4E48-A21A-93E73932B1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1380" y="6424711"/>
            <a:ext cx="1071563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fr-FR" altLang="fr-FR" sz="800" b="0" dirty="0"/>
              <a:t>●</a:t>
            </a:r>
            <a:r>
              <a:rPr lang="fr-FR" altLang="fr-FR" sz="1400" b="0" dirty="0"/>
              <a:t> </a:t>
            </a:r>
            <a:fld id="{B1A90D62-8FF9-46ED-A392-6835CF3A5CEC}" type="slidenum">
              <a:rPr lang="fr-FR" altLang="fr-FR" sz="1400" b="0" smtClean="0"/>
              <a:pPr>
                <a:defRPr/>
              </a:pPr>
              <a:t>‹N°›</a:t>
            </a:fld>
            <a:r>
              <a:rPr lang="fr-FR" altLang="fr-FR" sz="1400" b="0" dirty="0"/>
              <a:t> </a:t>
            </a:r>
            <a:r>
              <a:rPr lang="fr-FR" altLang="fr-FR" sz="800" b="0" dirty="0"/>
              <a:t>●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4A12BF4-ACF2-A542-B727-34BD9B02925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573" y="5756850"/>
            <a:ext cx="896400" cy="896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C3D56AD-088C-7D40-8DB9-BB640B650D89}"/>
              </a:ext>
            </a:extLst>
          </p:cNvPr>
          <p:cNvSpPr/>
          <p:nvPr userDrawn="1"/>
        </p:nvSpPr>
        <p:spPr>
          <a:xfrm>
            <a:off x="1277401" y="6098798"/>
            <a:ext cx="11088000" cy="22400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6C9E9274-AEF2-EA4B-8FE2-F134BE40F3BB}"/>
              </a:ext>
            </a:extLst>
          </p:cNvPr>
          <p:cNvSpPr/>
          <p:nvPr userDrawn="1"/>
        </p:nvSpPr>
        <p:spPr>
          <a:xfrm>
            <a:off x="-121200" y="383243"/>
            <a:ext cx="1188000" cy="223200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737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0" lang="en-US" altLang="fr-FR" sz="2800" b="1" i="0" u="none" strike="noStrike" kern="1200" cap="all" spc="0" normalizeH="0">
          <a:ln>
            <a:noFill/>
          </a:ln>
          <a:solidFill>
            <a:srgbClr val="59656D"/>
          </a:solidFill>
          <a:effectLst/>
          <a:uLnTx/>
          <a:uFillTx/>
          <a:latin typeface="Calibri"/>
          <a:ea typeface="+mj-ea"/>
          <a:cs typeface="Calibri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457189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6pPr>
      <a:lvl7pPr marL="914378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7pPr>
      <a:lvl8pPr marL="1371566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8pPr>
      <a:lvl9pPr marL="1828754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9pPr>
    </p:titleStyle>
    <p:bodyStyle>
      <a:lvl1pPr marL="457189" indent="-457189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70AD47"/>
        </a:buClr>
        <a:buFont typeface="Wingdings" panose="05000000000000000000" pitchFamily="2" charset="2"/>
        <a:buChar char="ü"/>
        <a:defRPr sz="2000" b="1" kern="1200">
          <a:solidFill>
            <a:srgbClr val="7F7F7F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685783" indent="-358766" algn="l" rtl="0" eaLnBrk="0" fontAlgn="base" hangingPunct="0">
        <a:lnSpc>
          <a:spcPct val="130000"/>
        </a:lnSpc>
        <a:spcBef>
          <a:spcPts val="1000"/>
        </a:spcBef>
        <a:spcAft>
          <a:spcPct val="0"/>
        </a:spcAft>
        <a:buClr>
          <a:srgbClr val="2F5597"/>
        </a:buClr>
        <a:buSzPct val="100000"/>
        <a:buFont typeface="Arial" panose="020B0604020202020204" pitchFamily="34" charset="0"/>
        <a:buChar char="•"/>
        <a:defRPr sz="1600" kern="1200">
          <a:solidFill>
            <a:srgbClr val="156CA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2pPr>
      <a:lvl3pPr marL="1142972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595959"/>
        </a:buClr>
        <a:buFont typeface="Courier New" panose="02070309020205020404" pitchFamily="49" charset="0"/>
        <a:buChar char="o"/>
        <a:defRPr sz="1400" i="1" kern="1200">
          <a:solidFill>
            <a:srgbClr val="7F7F7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3pPr>
      <a:lvl4pPr marL="1600160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•"/>
        <a:defRPr sz="1200" kern="1200">
          <a:solidFill>
            <a:srgbClr val="969696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4pPr>
      <a:lvl5pPr marL="182875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7EACCA"/>
        </a:buClr>
        <a:buFont typeface="Arial" panose="020B0604020202020204" pitchFamily="34" charset="0"/>
        <a:buChar char="»"/>
        <a:defRPr sz="2000" kern="1200">
          <a:solidFill>
            <a:srgbClr val="7EACCA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C60B4A3-1AE3-73C0-10F9-08BA45B6BFD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727" y="-238167"/>
            <a:ext cx="12191999" cy="6962987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B60AFE0-CAC6-BE4A-9747-C3C1D41125BD}"/>
              </a:ext>
            </a:extLst>
          </p:cNvPr>
          <p:cNvSpPr/>
          <p:nvPr/>
        </p:nvSpPr>
        <p:spPr>
          <a:xfrm>
            <a:off x="1023944" y="6280732"/>
            <a:ext cx="11341457" cy="22912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95D5C60-8358-5744-8064-2FEDDC85A1B9}"/>
              </a:ext>
            </a:extLst>
          </p:cNvPr>
          <p:cNvSpPr txBox="1"/>
          <p:nvPr/>
        </p:nvSpPr>
        <p:spPr bwMode="auto">
          <a:xfrm>
            <a:off x="0" y="4390661"/>
            <a:ext cx="12192000" cy="1041770"/>
          </a:xfrm>
          <a:prstGeom prst="rect">
            <a:avLst/>
          </a:prstGeom>
          <a:solidFill>
            <a:srgbClr val="FFFFFF">
              <a:alpha val="75000"/>
            </a:srgbClr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r" defTabSz="3429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 cap="all">
                <a:solidFill>
                  <a:srgbClr val="59656D"/>
                </a:solidFill>
                <a:latin typeface="Calibri"/>
                <a:ea typeface="+mj-ea"/>
                <a:cs typeface="Calibri"/>
              </a:defRPr>
            </a:lvl1pPr>
            <a:lvl2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2pPr>
            <a:lvl3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3pPr>
            <a:lvl4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4pPr>
            <a:lvl5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9pPr>
          </a:lstStyle>
          <a:p>
            <a:pPr marL="9525" lvl="1" indent="0" algn="ctr">
              <a:lnSpc>
                <a:spcPts val="3280"/>
              </a:lnSpc>
            </a:pPr>
            <a:r>
              <a:rPr lang="fr-FR" sz="2400" dirty="0">
                <a:latin typeface="Raleway" panose="020B0003030101060003" pitchFamily="34" charset="0"/>
              </a:rPr>
              <a:t>POINT HEBDOMADAIRE DE LA  COMMISSION SMART HOSPITAL</a:t>
            </a:r>
            <a:br>
              <a:rPr lang="fr-FR" sz="2400" dirty="0">
                <a:latin typeface="Raleway" panose="020B0003030101060003" pitchFamily="34" charset="0"/>
              </a:rPr>
            </a:br>
            <a:r>
              <a:rPr lang="fr-FR" sz="2400" dirty="0">
                <a:latin typeface="Raleway" panose="020B0003030101060003" pitchFamily="34" charset="0"/>
              </a:rPr>
              <a:t>Ordre du jour du 19 avril 2024</a:t>
            </a:r>
            <a:endParaRPr lang="fr-FR" sz="2800" dirty="0">
              <a:latin typeface="Raleway" panose="020B0003030101060003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ADECF57-99D2-924A-BC9A-F06B6C51BA45}"/>
              </a:ext>
            </a:extLst>
          </p:cNvPr>
          <p:cNvGrpSpPr/>
          <p:nvPr/>
        </p:nvGrpSpPr>
        <p:grpSpPr>
          <a:xfrm>
            <a:off x="1023944" y="0"/>
            <a:ext cx="1548000" cy="1143000"/>
            <a:chOff x="304799" y="0"/>
            <a:chExt cx="1548000" cy="1143000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8C1B94C7-DD03-D844-B804-4EE7D6347CE3}"/>
                </a:ext>
              </a:extLst>
            </p:cNvPr>
            <p:cNvGrpSpPr/>
            <p:nvPr/>
          </p:nvGrpSpPr>
          <p:grpSpPr>
            <a:xfrm>
              <a:off x="304799" y="0"/>
              <a:ext cx="1548000" cy="1143000"/>
              <a:chOff x="304799" y="0"/>
              <a:chExt cx="1548000" cy="1143000"/>
            </a:xfrm>
          </p:grpSpPr>
          <p:sp>
            <p:nvSpPr>
              <p:cNvPr id="17" name="Rectangle : coins arrondis 16">
                <a:extLst>
                  <a:ext uri="{FF2B5EF4-FFF2-40B4-BE49-F238E27FC236}">
                    <a16:creationId xmlns:a16="http://schemas.microsoft.com/office/drawing/2014/main" id="{15105597-AB8D-1440-A202-29C58A4679BC}"/>
                  </a:ext>
                </a:extLst>
              </p:cNvPr>
              <p:cNvSpPr/>
              <p:nvPr/>
            </p:nvSpPr>
            <p:spPr>
              <a:xfrm>
                <a:off x="304799" y="501520"/>
                <a:ext cx="1548000" cy="641480"/>
              </a:xfrm>
              <a:prstGeom prst="roundRect">
                <a:avLst>
                  <a:gd name="adj" fmla="val 37369"/>
                </a:avLst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E98F6E8-2ECA-C149-B002-F43E6FC74424}"/>
                  </a:ext>
                </a:extLst>
              </p:cNvPr>
              <p:cNvSpPr/>
              <p:nvPr/>
            </p:nvSpPr>
            <p:spPr>
              <a:xfrm>
                <a:off x="304799" y="0"/>
                <a:ext cx="1548000" cy="763200"/>
              </a:xfrm>
              <a:prstGeom prst="rect">
                <a:avLst/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D2D30A7A-26D3-0C4C-B929-2AAB3B513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211" y="152400"/>
              <a:ext cx="1297178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80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18449-DC39-2F25-1F57-D82572152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1968"/>
            <a:ext cx="9144000" cy="1107996"/>
          </a:xfrm>
        </p:spPr>
        <p:txBody>
          <a:bodyPr/>
          <a:lstStyle/>
          <a:p>
            <a:r>
              <a:rPr lang="fr-FR" dirty="0"/>
              <a:t>Approche de la valeur des services </a:t>
            </a:r>
            <a:r>
              <a:rPr lang="fr-FR" dirty="0" err="1"/>
              <a:t>numeriques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B9F0C5-DAE1-A26A-EFD6-F353F4C16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800" dirty="0"/>
              <a:t>La géolocalisation et la gestion des actifs </a:t>
            </a:r>
          </a:p>
        </p:txBody>
      </p:sp>
    </p:spTree>
    <p:extLst>
      <p:ext uri="{BB962C8B-B14F-4D97-AF65-F5344CB8AC3E}">
        <p14:creationId xmlns:p14="http://schemas.microsoft.com/office/powerpoint/2010/main" val="4144048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90CC1A-8531-B61B-4D24-CF8191FE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Value proposition _ Gestion des </a:t>
            </a:r>
            <a:r>
              <a:rPr lang="fr-FR" dirty="0" err="1"/>
              <a:t>equipements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8EECF5-1460-7D8E-ACF2-F872D4224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943650"/>
            <a:ext cx="10836438" cy="4766486"/>
          </a:xfrm>
        </p:spPr>
        <p:txBody>
          <a:bodyPr/>
          <a:lstStyle/>
          <a:p>
            <a:r>
              <a:rPr lang="fr-FR" b="0" dirty="0">
                <a:solidFill>
                  <a:schemeClr val="tx1"/>
                </a:solidFill>
              </a:rPr>
              <a:t>Réduction du temps de recherche pour les soignants [Amélioration de l’expérience patient et satisfaction soignants]</a:t>
            </a:r>
          </a:p>
          <a:p>
            <a:r>
              <a:rPr lang="fr-FR" b="0" dirty="0">
                <a:solidFill>
                  <a:schemeClr val="tx1"/>
                </a:solidFill>
              </a:rPr>
              <a:t>Service de maintenance </a:t>
            </a:r>
            <a:r>
              <a:rPr lang="fr-FR" b="0" dirty="0" err="1">
                <a:solidFill>
                  <a:schemeClr val="tx1"/>
                </a:solidFill>
              </a:rPr>
              <a:t>biomedical</a:t>
            </a:r>
            <a:r>
              <a:rPr lang="fr-FR" b="0" dirty="0">
                <a:solidFill>
                  <a:schemeClr val="tx1"/>
                </a:solidFill>
              </a:rPr>
              <a:t> amélioré : les techniciens peuvent localiser rapidement les appareils pour une maintenance préventive et des réparations et mieux hiérarchiser les flux de travail pour optimiser les opérations techniques.</a:t>
            </a:r>
          </a:p>
          <a:p>
            <a:r>
              <a:rPr lang="fr-FR" b="0" dirty="0">
                <a:solidFill>
                  <a:schemeClr val="tx1"/>
                </a:solidFill>
              </a:rPr>
              <a:t>Gestion améliorée des inventaires avec une prévention des pertes </a:t>
            </a:r>
          </a:p>
          <a:p>
            <a:r>
              <a:rPr lang="fr-FR" b="0" dirty="0">
                <a:solidFill>
                  <a:schemeClr val="tx1"/>
                </a:solidFill>
              </a:rPr>
              <a:t>Optimisation du nombre des équipements médicaux mobiles nécessaires à l’activité et amélioration de la disponibilité des appareils [Dimensionnement]</a:t>
            </a:r>
          </a:p>
          <a:p>
            <a:r>
              <a:rPr lang="fr-FR" b="0" dirty="0">
                <a:solidFill>
                  <a:schemeClr val="tx1"/>
                </a:solidFill>
              </a:rPr>
              <a:t>Contrôles des processus de location d'équipements et réduction des dépenses </a:t>
            </a:r>
            <a:r>
              <a:rPr lang="fr-FR" b="0">
                <a:solidFill>
                  <a:schemeClr val="tx1"/>
                </a:solidFill>
              </a:rPr>
              <a:t>de location</a:t>
            </a:r>
            <a:endParaRPr lang="fr-FR" b="0" dirty="0">
              <a:solidFill>
                <a:schemeClr val="tx1"/>
              </a:solidFill>
            </a:endParaRPr>
          </a:p>
          <a:p>
            <a:r>
              <a:rPr lang="fr-FR" b="0" dirty="0">
                <a:solidFill>
                  <a:schemeClr val="tx1"/>
                </a:solidFill>
              </a:rPr>
              <a:t>Atténuation des risques liés à la cybersécurité et à l'exposition aux </a:t>
            </a:r>
            <a:r>
              <a:rPr lang="fr-FR" b="0" dirty="0" err="1">
                <a:solidFill>
                  <a:schemeClr val="tx1"/>
                </a:solidFill>
              </a:rPr>
              <a:t>ePHI</a:t>
            </a:r>
            <a:endParaRPr lang="fr-FR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0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F3E47E-CF2A-5E48-299A-5A37215E7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GEOLOCALISATION _ EQUIPEMENT BIOMEDICAUX MOBILES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63457A-21A1-B81B-3847-A081851BB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836646"/>
            <a:ext cx="10836438" cy="5106954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Liste</a:t>
            </a:r>
          </a:p>
          <a:p>
            <a:r>
              <a:rPr lang="fr-FR" dirty="0"/>
              <a:t>Echographes</a:t>
            </a:r>
          </a:p>
          <a:p>
            <a:r>
              <a:rPr lang="fr-FR" dirty="0"/>
              <a:t>Moniteurs de signes vitaux</a:t>
            </a:r>
          </a:p>
          <a:p>
            <a:r>
              <a:rPr lang="fr-FR" dirty="0" err="1"/>
              <a:t>Défibrilateurs</a:t>
            </a:r>
            <a:endParaRPr lang="fr-FR" dirty="0"/>
          </a:p>
          <a:p>
            <a:r>
              <a:rPr lang="fr-FR" dirty="0"/>
              <a:t>Pompes à perfusion (4 000 au CHU de Nantes)</a:t>
            </a:r>
          </a:p>
          <a:p>
            <a:r>
              <a:rPr lang="fr-FR" dirty="0"/>
              <a:t>Ventilateurs mécaniques</a:t>
            </a:r>
          </a:p>
          <a:p>
            <a:r>
              <a:rPr lang="fr-FR" dirty="0"/>
              <a:t>Radiographie mobile</a:t>
            </a:r>
          </a:p>
          <a:p>
            <a:r>
              <a:rPr lang="fr-FR" dirty="0"/>
              <a:t>Electro Cardiographe (ECG)</a:t>
            </a:r>
          </a:p>
          <a:p>
            <a:r>
              <a:rPr lang="fr-FR" dirty="0" err="1"/>
              <a:t>Oxymetres</a:t>
            </a:r>
            <a:endParaRPr lang="fr-FR" dirty="0"/>
          </a:p>
          <a:p>
            <a:r>
              <a:rPr lang="fr-FR" dirty="0"/>
              <a:t>.....</a:t>
            </a:r>
          </a:p>
        </p:txBody>
      </p:sp>
    </p:spTree>
    <p:extLst>
      <p:ext uri="{BB962C8B-B14F-4D97-AF65-F5344CB8AC3E}">
        <p14:creationId xmlns:p14="http://schemas.microsoft.com/office/powerpoint/2010/main" val="4037692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115512-F157-10AB-044A-53AF3CEC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FIN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ED420-9FA8-3FE4-9234-9CD62BE4629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90830A-B771-5AC3-8771-E74398DC1D4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53344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08439-4D09-D1F2-B1DC-F2903B487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57618-453B-5EC0-9259-FA139D627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Publications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E29137-C553-DD18-BC3A-4A15BD356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5"/>
            <a:ext cx="10836438" cy="4351338"/>
          </a:xfrm>
        </p:spPr>
        <p:txBody>
          <a:bodyPr/>
          <a:lstStyle/>
          <a:p>
            <a:r>
              <a:rPr lang="fr-FR" dirty="0"/>
              <a:t>Communique de presse SBA- ANAP</a:t>
            </a:r>
          </a:p>
          <a:p>
            <a:pPr lvl="2"/>
            <a:r>
              <a:rPr lang="fr-FR" dirty="0"/>
              <a:t>Attente validation bureau SBA avant envoi à ANAP</a:t>
            </a:r>
          </a:p>
          <a:p>
            <a:r>
              <a:rPr lang="fr-FR" dirty="0"/>
              <a:t>Géolocalisation</a:t>
            </a:r>
          </a:p>
          <a:p>
            <a:pPr lvl="2"/>
            <a:r>
              <a:rPr lang="fr-FR" dirty="0"/>
              <a:t>Attente mise en forme et publication</a:t>
            </a:r>
          </a:p>
          <a:p>
            <a:r>
              <a:rPr lang="fr-FR" dirty="0"/>
              <a:t>Programme de travail 2024 ?</a:t>
            </a:r>
          </a:p>
        </p:txBody>
      </p:sp>
    </p:spTree>
    <p:extLst>
      <p:ext uri="{BB962C8B-B14F-4D97-AF65-F5344CB8AC3E}">
        <p14:creationId xmlns:p14="http://schemas.microsoft.com/office/powerpoint/2010/main" val="2525015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7E3B6D-E31E-375B-4BF2-F9654DB9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TRAVAIL 2024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E2535D-E908-E171-5BFE-E817581E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562" y="963038"/>
            <a:ext cx="10836438" cy="5132962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Contrat de partenariat avec l’ANAP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Evolution d’un lot/volet numérique dans OSCIMES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Activités et communications 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Composition de l’équipe resserrée à mettre en face de l’ANAP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Préparer une V2 du R2S4Care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Introduire la 5G dans le chapitre connectivité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Mettre à jour le chapitre « Sécurité Numérique » avec la mise en œuvre de la NIS2 et des recommandations ANSSI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Introduire l’IOT dans le chapitre architecture réseau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Réviser le paragraphe « Qualité environnementale » dans le chapitre « Management Responsable »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>
                <a:sym typeface="Wingdings" panose="05000000000000000000" pitchFamily="2" charset="2"/>
              </a:rPr>
              <a:t>Réviser 3 fiches du chapitre « Services) :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Plateforme de suivi énergétique : impact des décrets tertiaire et BACS, ...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Plateforme de pilotage du bâtiment : développer le business case du BIS et du BOS dans 	l’exploitation/maintenance du bâtiment, intégrer l’impact de l’article 35 de la loi « Climat et résilience</a:t>
            </a:r>
          </a:p>
          <a:p>
            <a:pPr marL="1142983" lvl="2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>
                <a:sym typeface="Wingdings" panose="05000000000000000000" pitchFamily="2" charset="2"/>
              </a:rPr>
              <a:t>Géolocalisation</a:t>
            </a:r>
          </a:p>
          <a:p>
            <a:pPr marL="685159" lvl="1" indent="-456565">
              <a:lnSpc>
                <a:spcPct val="100000"/>
              </a:lnSpc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2F6264-23FE-BFCB-11A4-47C07D6719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321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7E3B6D-E31E-375B-4BF2-F9654DB9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TRAVAIL 2024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DE2535D-E908-E171-5BFE-E817581EB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562" y="963038"/>
            <a:ext cx="10836438" cy="4588571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Géolocalisation 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Démontrer la valeur de la géolocalisation comme service numérique du bâtiment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arenR"/>
            </a:pPr>
            <a:r>
              <a:rPr lang="fr-FR" dirty="0"/>
              <a:t>Références – mini études de cas  </a:t>
            </a:r>
          </a:p>
          <a:p>
            <a:pPr marL="228594" lvl="1" indent="0">
              <a:lnSpc>
                <a:spcPct val="100000"/>
              </a:lnSpc>
              <a:buNone/>
            </a:pPr>
            <a:r>
              <a:rPr lang="fr-FR" b="1" dirty="0">
                <a:solidFill>
                  <a:srgbClr val="FF0000"/>
                </a:solidFill>
              </a:rPr>
              <a:t>__________________________________________________________________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Les publications pour 2024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Organisation des plénières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semestre</a:t>
            </a:r>
            <a:br>
              <a:rPr lang="fr-FR" dirty="0"/>
            </a:br>
            <a:r>
              <a:rPr lang="fr-FR" dirty="0"/>
              <a:t>- En marge de </a:t>
            </a:r>
            <a:r>
              <a:rPr lang="fr-FR" dirty="0" err="1"/>
              <a:t>Santexpo</a:t>
            </a:r>
            <a:r>
              <a:rPr lang="fr-FR" dirty="0"/>
              <a:t> (21-23 mai 2024)</a:t>
            </a:r>
            <a:br>
              <a:rPr lang="fr-FR" dirty="0"/>
            </a:br>
            <a:r>
              <a:rPr lang="fr-FR" dirty="0"/>
              <a:t>- Extension des IHF (29-31 mai à Tours)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semestre </a:t>
            </a:r>
          </a:p>
          <a:p>
            <a:pPr marL="685794" lvl="1" indent="-457200">
              <a:lnSpc>
                <a:spcPct val="100000"/>
              </a:lnSpc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2F6264-23FE-BFCB-11A4-47C07D6719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00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9D530-EA66-62BF-562D-7A4132412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IOT / GEOLOCALISATION _ Le R2SV2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C2BFAD3-B49B-EA40-8BDA-502179710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430" y="881791"/>
            <a:ext cx="6597687" cy="50944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4462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7A961-EBAD-BE6F-F966-818F0E4A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EAD253-7E67-6B5C-226F-0A03BD69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6024"/>
            <a:ext cx="10836438" cy="4827423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Point sur l’organisation de la plénière de la commission</a:t>
            </a:r>
          </a:p>
          <a:p>
            <a:pPr lvl="1"/>
            <a:r>
              <a:rPr lang="fr-FR" dirty="0"/>
              <a:t>Programme</a:t>
            </a:r>
          </a:p>
          <a:p>
            <a:pPr lvl="1"/>
            <a:r>
              <a:rPr lang="fr-FR" dirty="0">
                <a:highlight>
                  <a:srgbClr val="FFFF00"/>
                </a:highlight>
              </a:rPr>
              <a:t>Invités (Vos propositions)</a:t>
            </a:r>
          </a:p>
          <a:p>
            <a:r>
              <a:rPr lang="fr-FR" dirty="0"/>
              <a:t>Proposition méthodologique pour le lot/volet numérique</a:t>
            </a:r>
          </a:p>
          <a:p>
            <a:pPr lvl="1"/>
            <a:r>
              <a:rPr lang="fr-FR" dirty="0"/>
              <a:t>La Work Breakdown Structure</a:t>
            </a:r>
          </a:p>
          <a:p>
            <a:r>
              <a:rPr lang="fr-FR" dirty="0"/>
              <a:t>Géolocalisation _  « vendre la valeur »</a:t>
            </a:r>
          </a:p>
          <a:p>
            <a:pPr lvl="1"/>
            <a:r>
              <a:rPr lang="fr-FR" dirty="0"/>
              <a:t>La gestion des actifs</a:t>
            </a:r>
          </a:p>
          <a:p>
            <a:r>
              <a:rPr lang="fr-FR" dirty="0"/>
              <a:t>Agenda </a:t>
            </a:r>
          </a:p>
        </p:txBody>
      </p:sp>
    </p:spTree>
    <p:extLst>
      <p:ext uri="{BB962C8B-B14F-4D97-AF65-F5344CB8AC3E}">
        <p14:creationId xmlns:p14="http://schemas.microsoft.com/office/powerpoint/2010/main" val="213152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3C561-38EC-B3D6-A831-269ACA4A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la </a:t>
            </a:r>
            <a:r>
              <a:rPr lang="fr-FR" dirty="0" err="1"/>
              <a:t>plenière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974A47-864E-D616-7004-869B126AD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9h30 – 10h15	Un an de commission Smart Hospital</a:t>
            </a:r>
          </a:p>
          <a:p>
            <a:r>
              <a:rPr lang="fr-FR" dirty="0"/>
              <a:t>10h30 – 11h30	Le lot numérique dans le référentiel OSCIMES</a:t>
            </a:r>
          </a:p>
          <a:p>
            <a:r>
              <a:rPr lang="fr-FR" dirty="0">
                <a:highlight>
                  <a:srgbClr val="FFFF00"/>
                </a:highlight>
              </a:rPr>
              <a:t>11h45-12h15	Sujet réservé à un invité</a:t>
            </a:r>
          </a:p>
          <a:p>
            <a:r>
              <a:rPr lang="fr-FR" dirty="0"/>
              <a:t>12h15-12h30	Le mot de la fin : Huawei ?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2794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E6723F-3BC6-BF3A-5420-C8DAEB1A8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INVITES A LA PLENIERE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4604D7-E942-D677-5F31-78D8997AA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Conférence des DG de CHU : Jean-François LEFEVRE (Toulouse)</a:t>
            </a:r>
          </a:p>
          <a:p>
            <a:r>
              <a:rPr lang="fr-FR" dirty="0"/>
              <a:t>IHF : Bruno </a:t>
            </a:r>
            <a:r>
              <a:rPr lang="fr-FR" dirty="0" err="1"/>
              <a:t>Cazabat</a:t>
            </a:r>
            <a:endParaRPr lang="fr-FR" dirty="0"/>
          </a:p>
          <a:p>
            <a:r>
              <a:rPr lang="fr-FR" dirty="0"/>
              <a:t>Architectes : AIA Life Designer, </a:t>
            </a:r>
          </a:p>
          <a:p>
            <a:r>
              <a:rPr lang="fr-FR" dirty="0"/>
              <a:t>Programmistes : </a:t>
            </a:r>
            <a:r>
              <a:rPr lang="fr-FR" dirty="0">
                <a:solidFill>
                  <a:srgbClr val="FF0000"/>
                </a:solidFill>
              </a:rPr>
              <a:t>A2MO (Elisabeth Lecuyer), </a:t>
            </a:r>
            <a:r>
              <a:rPr lang="fr-FR" dirty="0"/>
              <a:t>Embase (Etienne </a:t>
            </a:r>
            <a:r>
              <a:rPr lang="fr-FR" dirty="0" err="1"/>
              <a:t>Pistre</a:t>
            </a:r>
            <a:r>
              <a:rPr lang="fr-FR" dirty="0"/>
              <a:t>)</a:t>
            </a:r>
          </a:p>
          <a:p>
            <a:r>
              <a:rPr lang="fr-FR" dirty="0"/>
              <a:t>CSIS : François-René </a:t>
            </a:r>
            <a:r>
              <a:rPr lang="fr-FR" dirty="0" err="1"/>
              <a:t>Pruvot</a:t>
            </a:r>
            <a:endParaRPr lang="fr-FR" dirty="0"/>
          </a:p>
          <a:p>
            <a:r>
              <a:rPr lang="fr-FR" dirty="0"/>
              <a:t>Général Gournay _ Chef de Projet HIA Marseille</a:t>
            </a:r>
          </a:p>
        </p:txBody>
      </p:sp>
    </p:spTree>
    <p:extLst>
      <p:ext uri="{BB962C8B-B14F-4D97-AF65-F5344CB8AC3E}">
        <p14:creationId xmlns:p14="http://schemas.microsoft.com/office/powerpoint/2010/main" val="259344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FB748-AFE3-61CF-090B-BFCDAFBE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AGENDA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4F193-78A3-597B-A3D3-02DB1303B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5"/>
            <a:ext cx="10836438" cy="4351338"/>
          </a:xfrm>
        </p:spPr>
        <p:txBody>
          <a:bodyPr/>
          <a:lstStyle/>
          <a:p>
            <a:r>
              <a:rPr lang="fr-FR" strike="dblStrike" dirty="0"/>
              <a:t>12 avril 2024 </a:t>
            </a:r>
            <a:r>
              <a:rPr lang="fr-FR" dirty="0"/>
              <a:t>_ </a:t>
            </a:r>
            <a:r>
              <a:rPr lang="fr-FR" dirty="0">
                <a:solidFill>
                  <a:srgbClr val="FF0000"/>
                </a:solidFill>
              </a:rPr>
              <a:t>Reporté</a:t>
            </a:r>
            <a:r>
              <a:rPr lang="fr-FR" dirty="0"/>
              <a:t> _ Décarbonation de la Santé </a:t>
            </a:r>
            <a:br>
              <a:rPr lang="fr-FR" dirty="0"/>
            </a:br>
            <a:r>
              <a:rPr lang="fr-FR" dirty="0"/>
              <a:t>The Shift Project [</a:t>
            </a:r>
            <a:r>
              <a:rPr lang="fr-FR" dirty="0" err="1"/>
              <a:t>tsp</a:t>
            </a:r>
            <a:r>
              <a:rPr lang="fr-FR" dirty="0"/>
              <a:t>] – Vanina KLOSOWSKI</a:t>
            </a:r>
          </a:p>
          <a:p>
            <a:r>
              <a:rPr lang="fr-FR" dirty="0"/>
              <a:t>21 mai 2024 _ Plénière de la commission Smart Hospital</a:t>
            </a:r>
            <a:br>
              <a:rPr lang="fr-FR" dirty="0"/>
            </a:br>
            <a:r>
              <a:rPr lang="fr-FR" dirty="0"/>
              <a:t>[Organisation en cours]</a:t>
            </a:r>
          </a:p>
          <a:p>
            <a:pPr marL="0" indent="0">
              <a:buNone/>
            </a:pPr>
            <a:r>
              <a:rPr lang="fr-FR" dirty="0"/>
              <a:t>A planifier :</a:t>
            </a:r>
          </a:p>
          <a:p>
            <a:r>
              <a:rPr lang="fr-FR" dirty="0"/>
              <a:t>GT IOT Maurice </a:t>
            </a:r>
            <a:r>
              <a:rPr lang="fr-FR" dirty="0" err="1"/>
              <a:t>Zembra</a:t>
            </a:r>
            <a:endParaRPr lang="fr-FR" dirty="0"/>
          </a:p>
          <a:p>
            <a:r>
              <a:rPr lang="fr-FR" dirty="0"/>
              <a:t>GT Smart City </a:t>
            </a:r>
          </a:p>
          <a:p>
            <a:r>
              <a:rPr lang="fr-FR" dirty="0"/>
              <a:t>GT AMO Smart (livre blanc)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3910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18449-DC39-2F25-1F57-D82572152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1968"/>
            <a:ext cx="9144000" cy="1107996"/>
          </a:xfrm>
        </p:spPr>
        <p:txBody>
          <a:bodyPr/>
          <a:lstStyle/>
          <a:p>
            <a:r>
              <a:rPr lang="fr-FR" dirty="0"/>
              <a:t>Approche METHODOLOGIQUE </a:t>
            </a:r>
            <a:br>
              <a:rPr lang="fr-FR" dirty="0"/>
            </a:br>
            <a:r>
              <a:rPr lang="fr-FR" dirty="0"/>
              <a:t>« WORK BREAKDOWN STRUCTURE »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B9F0C5-DAE1-A26A-EFD6-F353F4C16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800" dirty="0"/>
              <a:t>Structurer la discussion avec l’ANAP pour définir le lot/volet numérique avec l’ANAP</a:t>
            </a:r>
          </a:p>
        </p:txBody>
      </p:sp>
    </p:spTree>
    <p:extLst>
      <p:ext uri="{BB962C8B-B14F-4D97-AF65-F5344CB8AC3E}">
        <p14:creationId xmlns:p14="http://schemas.microsoft.com/office/powerpoint/2010/main" val="38192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4D219D-2F21-D56B-3E92-513406D4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WORK BREAKDOWN STRUCTURE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AD48C1-1D15-E667-59D5-BBC57289E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outil de la gestion de projet</a:t>
            </a:r>
          </a:p>
          <a:p>
            <a:r>
              <a:rPr lang="fr-FR" dirty="0"/>
              <a:t>Donner une vision claire d’un projet complexe en le divisant en composants plus petits et plus gérables</a:t>
            </a:r>
          </a:p>
          <a:p>
            <a:r>
              <a:rPr lang="fr-FR" dirty="0"/>
              <a:t>Permettre de répartir la responsabilité des livrables sur différents acteurs</a:t>
            </a:r>
          </a:p>
          <a:p>
            <a:r>
              <a:rPr lang="fr-FR" dirty="0"/>
              <a:t>Faciliter l’évaluation des risques : planification, technologie, ressources, budget.</a:t>
            </a:r>
          </a:p>
          <a:p>
            <a:r>
              <a:rPr lang="fr-FR" dirty="0"/>
              <a:t>Maitriser la communication du projet (sur son avancement). </a:t>
            </a:r>
          </a:p>
        </p:txBody>
      </p:sp>
    </p:spTree>
    <p:extLst>
      <p:ext uri="{BB962C8B-B14F-4D97-AF65-F5344CB8AC3E}">
        <p14:creationId xmlns:p14="http://schemas.microsoft.com/office/powerpoint/2010/main" val="267025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153E0E-A827-A1EB-4421-ABF189411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WBS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A7B1F04-35BF-9B3E-FD0E-55AA412F5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888" y="1015449"/>
            <a:ext cx="8024846" cy="499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484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CCF4AC-A872-6827-EE37-4991FB800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PILOTAGE DU BATIMENT ET LA GTB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93C7D5D-A04E-CFB3-7197-B79551663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401327"/>
      </p:ext>
    </p:extLst>
  </p:cSld>
  <p:clrMapOvr>
    <a:masterClrMapping/>
  </p:clrMapOvr>
</p:sld>
</file>

<file path=ppt/theme/theme1.xml><?xml version="1.0" encoding="utf-8"?>
<a:theme xmlns:a="http://schemas.openxmlformats.org/drawingml/2006/main" name="SBA_202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l">
          <a:lnSpc>
            <a:spcPct val="120000"/>
          </a:lnSpc>
          <a:spcBef>
            <a:spcPts val="1600"/>
          </a:spcBef>
          <a:buClr>
            <a:srgbClr val="70AD47"/>
          </a:buClr>
          <a:defRPr sz="2400" b="0" dirty="0" err="1" smtClean="0">
            <a:solidFill>
              <a:srgbClr val="57626B"/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ques de titre et de fin ">
  <a:themeElements>
    <a:clrScheme name="Masques de titre et de fin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asques de titre et de fin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asques de titre et de fin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46554</TotalTime>
  <Words>691</Words>
  <Application>Microsoft Office PowerPoint</Application>
  <PresentationFormat>Grand écran</PresentationFormat>
  <Paragraphs>94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Franklin Gothic Book</vt:lpstr>
      <vt:lpstr>Helvetica Neue</vt:lpstr>
      <vt:lpstr>Helvetica Neue Medium</vt:lpstr>
      <vt:lpstr>Helvetica Neue Thin</vt:lpstr>
      <vt:lpstr>Raleway</vt:lpstr>
      <vt:lpstr>Wingdings</vt:lpstr>
      <vt:lpstr>SBA_2021</vt:lpstr>
      <vt:lpstr>Présentation PowerPoint</vt:lpstr>
      <vt:lpstr>Ordre du jour</vt:lpstr>
      <vt:lpstr>Programme de la plenière</vt:lpstr>
      <vt:lpstr>INVITES A LA PLENIERE</vt:lpstr>
      <vt:lpstr>AGENDA de la commission</vt:lpstr>
      <vt:lpstr>Approche METHODOLOGIQUE  « WORK BREAKDOWN STRUCTURE »</vt:lpstr>
      <vt:lpstr>WORK BREAKDOWN STRUCTURE ?</vt:lpstr>
      <vt:lpstr>La WBS</vt:lpstr>
      <vt:lpstr>LE PILOTAGE DU BATIMENT ET LA GTB</vt:lpstr>
      <vt:lpstr>Approche de la valeur des services numeriques</vt:lpstr>
      <vt:lpstr>Value proposition _ Gestion des equipements</vt:lpstr>
      <vt:lpstr>GEOLOCALISATION _ EQUIPEMENT BIOMEDICAUX MOBILES</vt:lpstr>
      <vt:lpstr>FIN</vt:lpstr>
      <vt:lpstr>Publications de la commission</vt:lpstr>
      <vt:lpstr>PROGRAMME DE TRAVAIL 2024</vt:lpstr>
      <vt:lpstr>PROGRAMME DE TRAVAIL 2024</vt:lpstr>
      <vt:lpstr>IOT / GEOLOCALISATION _ Le R2SV2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FLEURY Virginie</dc:creator>
  <cp:lastModifiedBy>Clement-Cottuz Christophe</cp:lastModifiedBy>
  <cp:revision>305</cp:revision>
  <cp:lastPrinted>2020-02-10T14:59:43Z</cp:lastPrinted>
  <dcterms:modified xsi:type="dcterms:W3CDTF">2024-04-18T12:53:12Z</dcterms:modified>
</cp:coreProperties>
</file>