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9468" r:id="rId2"/>
    <p:sldId id="9470" r:id="rId3"/>
    <p:sldId id="9482" r:id="rId4"/>
    <p:sldId id="9483" r:id="rId5"/>
    <p:sldId id="9477" r:id="rId6"/>
    <p:sldId id="9480" r:id="rId7"/>
    <p:sldId id="9486" r:id="rId8"/>
    <p:sldId id="9488" r:id="rId9"/>
    <p:sldId id="9489" r:id="rId10"/>
    <p:sldId id="9487" r:id="rId11"/>
    <p:sldId id="9485" r:id="rId12"/>
    <p:sldId id="9484" r:id="rId13"/>
    <p:sldId id="9476" r:id="rId14"/>
    <p:sldId id="9481" r:id="rId15"/>
    <p:sldId id="9463" r:id="rId16"/>
    <p:sldId id="9467" r:id="rId17"/>
    <p:sldId id="9473" r:id="rId18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43"/>
    <a:srgbClr val="5E5E5E"/>
    <a:srgbClr val="0B7CB7"/>
    <a:srgbClr val="2F6165"/>
    <a:srgbClr val="00AAA1"/>
    <a:srgbClr val="999999"/>
    <a:srgbClr val="94C11C"/>
    <a:srgbClr val="1C4D9C"/>
    <a:srgbClr val="FFFFFF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6433" autoAdjust="0"/>
  </p:normalViewPr>
  <p:slideViewPr>
    <p:cSldViewPr snapToGrid="0">
      <p:cViewPr varScale="1">
        <p:scale>
          <a:sx n="107" d="100"/>
          <a:sy n="107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dirty="0" err="1"/>
              <a:t>Modifiez</a:t>
            </a:r>
            <a:r>
              <a:rPr lang="en-US" altLang="fr-FR" dirty="0"/>
              <a:t> le style du </a:t>
            </a:r>
            <a:r>
              <a:rPr lang="en-US" altLang="fr-FR" dirty="0" err="1"/>
              <a:t>titre</a:t>
            </a:r>
            <a:endParaRPr lang="en-US" altLang="fr-FR" dirty="0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err="1"/>
              <a:t>Modifiez</a:t>
            </a:r>
            <a:r>
              <a:rPr lang="en-US" altLang="fr-FR" dirty="0"/>
              <a:t> les styles du </a:t>
            </a:r>
            <a:r>
              <a:rPr lang="en-US" altLang="fr-FR" dirty="0" err="1"/>
              <a:t>texte</a:t>
            </a:r>
            <a:r>
              <a:rPr lang="en-US" altLang="fr-FR" dirty="0"/>
              <a:t> du masque</a:t>
            </a:r>
          </a:p>
          <a:p>
            <a:pPr lvl="1"/>
            <a:r>
              <a:rPr lang="en-US" altLang="fr-FR" dirty="0" err="1"/>
              <a:t>Deuxième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2"/>
            <a:r>
              <a:rPr lang="en-US" altLang="fr-FR" dirty="0" err="1"/>
              <a:t>Troisième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3"/>
            <a:r>
              <a:rPr lang="en-US" altLang="fr-FR" dirty="0" err="1"/>
              <a:t>Quatrième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 dirty="0"/>
              <a:t>●</a:t>
            </a:r>
            <a:r>
              <a:rPr lang="fr-FR" altLang="fr-FR" sz="1400" b="0" dirty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 dirty="0"/>
              <a:t> </a:t>
            </a:r>
            <a:r>
              <a:rPr lang="fr-FR" altLang="fr-FR" sz="800" b="0" dirty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3816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19 avril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8449-DC39-2F25-1F57-D8257215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968"/>
            <a:ext cx="9144000" cy="1107996"/>
          </a:xfrm>
        </p:spPr>
        <p:txBody>
          <a:bodyPr/>
          <a:lstStyle/>
          <a:p>
            <a:r>
              <a:rPr lang="fr-FR" dirty="0"/>
              <a:t>Approche de la valeur des services </a:t>
            </a:r>
            <a:r>
              <a:rPr lang="fr-FR" dirty="0" err="1"/>
              <a:t>numeriques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9F0C5-DAE1-A26A-EFD6-F353F4C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dirty="0"/>
              <a:t>La géolocalisation et la gestion des actifs </a:t>
            </a:r>
          </a:p>
        </p:txBody>
      </p:sp>
    </p:spTree>
    <p:extLst>
      <p:ext uri="{BB962C8B-B14F-4D97-AF65-F5344CB8AC3E}">
        <p14:creationId xmlns:p14="http://schemas.microsoft.com/office/powerpoint/2010/main" val="4144048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0CC1A-8531-B61B-4D24-CF8191FE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Value proposition _ Gestion des </a:t>
            </a:r>
            <a:r>
              <a:rPr lang="fr-FR" dirty="0" err="1"/>
              <a:t>equipements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8EECF5-1460-7D8E-ACF2-F872D422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943650"/>
            <a:ext cx="10836438" cy="4766486"/>
          </a:xfrm>
        </p:spPr>
        <p:txBody>
          <a:bodyPr/>
          <a:lstStyle/>
          <a:p>
            <a:r>
              <a:rPr lang="fr-FR" b="0" dirty="0">
                <a:solidFill>
                  <a:schemeClr val="tx1"/>
                </a:solidFill>
              </a:rPr>
              <a:t>Réduction du temps de recherche pour les soignants [Amélioration de l’expérience patient et satisfaction soignants]</a:t>
            </a:r>
          </a:p>
          <a:p>
            <a:r>
              <a:rPr lang="fr-FR" b="0" dirty="0">
                <a:solidFill>
                  <a:schemeClr val="tx1"/>
                </a:solidFill>
              </a:rPr>
              <a:t>Service de maintenance </a:t>
            </a:r>
            <a:r>
              <a:rPr lang="fr-FR" b="0" dirty="0" err="1">
                <a:solidFill>
                  <a:schemeClr val="tx1"/>
                </a:solidFill>
              </a:rPr>
              <a:t>biomedical</a:t>
            </a:r>
            <a:r>
              <a:rPr lang="fr-FR" b="0" dirty="0">
                <a:solidFill>
                  <a:schemeClr val="tx1"/>
                </a:solidFill>
              </a:rPr>
              <a:t> amélioré : les techniciens peuvent localiser rapidement les appareils pour une maintenance préventive et des réparations et mieux hiérarchiser les flux de travail pour optimiser les opérations techniques.</a:t>
            </a:r>
          </a:p>
          <a:p>
            <a:r>
              <a:rPr lang="fr-FR" b="0" dirty="0">
                <a:solidFill>
                  <a:schemeClr val="tx1"/>
                </a:solidFill>
              </a:rPr>
              <a:t>Gestion améliorée des inventaires avec une prévention des pertes </a:t>
            </a:r>
          </a:p>
          <a:p>
            <a:r>
              <a:rPr lang="fr-FR" b="0" dirty="0">
                <a:solidFill>
                  <a:schemeClr val="tx1"/>
                </a:solidFill>
              </a:rPr>
              <a:t>Optimisation du nombre des équipements médicaux mobiles nécessaires à l’activité et amélioration de la disponibilité des appareils [Dimensionnement]</a:t>
            </a:r>
          </a:p>
          <a:p>
            <a:r>
              <a:rPr lang="fr-FR" b="0" dirty="0">
                <a:solidFill>
                  <a:schemeClr val="tx1"/>
                </a:solidFill>
              </a:rPr>
              <a:t>Contrôles des processus de location d'équipements et réduction des dépenses </a:t>
            </a:r>
            <a:r>
              <a:rPr lang="fr-FR" b="0">
                <a:solidFill>
                  <a:schemeClr val="tx1"/>
                </a:solidFill>
              </a:rPr>
              <a:t>de location</a:t>
            </a:r>
            <a:endParaRPr lang="fr-FR" b="0" dirty="0">
              <a:solidFill>
                <a:schemeClr val="tx1"/>
              </a:solidFill>
            </a:endParaRPr>
          </a:p>
          <a:p>
            <a:r>
              <a:rPr lang="fr-FR" b="0" dirty="0">
                <a:solidFill>
                  <a:schemeClr val="tx1"/>
                </a:solidFill>
              </a:rPr>
              <a:t>Atténuation des risques liés à la cybersécurité et à l'exposition aux </a:t>
            </a:r>
            <a:r>
              <a:rPr lang="fr-FR" b="0" dirty="0" err="1">
                <a:solidFill>
                  <a:schemeClr val="tx1"/>
                </a:solidFill>
              </a:rPr>
              <a:t>ePHI</a:t>
            </a:r>
            <a:endParaRPr lang="fr-FR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3E47E-CF2A-5E48-299A-5A37215E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GEOLOCALISATION _ EQUIPEMENT BIOMEDICAUX MOBILES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3457A-21A1-B81B-3847-A081851BB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36646"/>
            <a:ext cx="10836438" cy="510695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Liste</a:t>
            </a:r>
          </a:p>
          <a:p>
            <a:r>
              <a:rPr lang="fr-FR" dirty="0"/>
              <a:t>Echographes</a:t>
            </a:r>
          </a:p>
          <a:p>
            <a:r>
              <a:rPr lang="fr-FR" dirty="0"/>
              <a:t>Moniteurs de signes vitaux</a:t>
            </a:r>
          </a:p>
          <a:p>
            <a:r>
              <a:rPr lang="fr-FR" dirty="0" err="1"/>
              <a:t>Défibrilateurs</a:t>
            </a:r>
            <a:endParaRPr lang="fr-FR" dirty="0"/>
          </a:p>
          <a:p>
            <a:r>
              <a:rPr lang="fr-FR" dirty="0"/>
              <a:t>Pompes à perfusion (4 000 au CHU de Nantes)</a:t>
            </a:r>
          </a:p>
          <a:p>
            <a:r>
              <a:rPr lang="fr-FR" dirty="0"/>
              <a:t>Ventilateurs mécaniques</a:t>
            </a:r>
          </a:p>
          <a:p>
            <a:r>
              <a:rPr lang="fr-FR" dirty="0"/>
              <a:t>Radiographie mobile</a:t>
            </a:r>
          </a:p>
          <a:p>
            <a:r>
              <a:rPr lang="fr-FR" dirty="0"/>
              <a:t>Electro Cardiographe (ECG)</a:t>
            </a:r>
          </a:p>
          <a:p>
            <a:r>
              <a:rPr lang="fr-FR" dirty="0" err="1"/>
              <a:t>Oxymetres</a:t>
            </a:r>
            <a:endParaRPr lang="fr-FR" dirty="0"/>
          </a:p>
          <a:p>
            <a:r>
              <a:rPr lang="fr-FR" dirty="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4037692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08439-4D09-D1F2-B1DC-F2903B487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57618-453B-5EC0-9259-FA139D62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Publications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29137-C553-DD18-BC3A-4A15BD356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dirty="0"/>
              <a:t>Communique de presse SBA- ANAP</a:t>
            </a:r>
          </a:p>
          <a:p>
            <a:pPr lvl="2"/>
            <a:r>
              <a:rPr lang="fr-FR" dirty="0"/>
              <a:t>Attente validation bureau SBA avant envoi à ANAP</a:t>
            </a:r>
          </a:p>
          <a:p>
            <a:r>
              <a:rPr lang="fr-FR" dirty="0"/>
              <a:t>Géolocalisation</a:t>
            </a:r>
          </a:p>
          <a:p>
            <a:pPr lvl="2"/>
            <a:r>
              <a:rPr lang="fr-FR" dirty="0"/>
              <a:t>Attente mise en forme et publication</a:t>
            </a:r>
          </a:p>
          <a:p>
            <a:r>
              <a:rPr lang="fr-FR" dirty="0"/>
              <a:t>Programme de travail 2024 ?</a:t>
            </a:r>
          </a:p>
        </p:txBody>
      </p:sp>
    </p:spTree>
    <p:extLst>
      <p:ext uri="{BB962C8B-B14F-4D97-AF65-F5344CB8AC3E}">
        <p14:creationId xmlns:p14="http://schemas.microsoft.com/office/powerpoint/2010/main" val="252501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513296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Contrat de partenariat avec l’ANAP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Evolution d’un lot/volet numérique dans OSCIMES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Activités et communications 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Composition de l’équipe resserrée à mettre en face de l’ANAP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Préparer une V2 du R2S4Care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Introduire la 5G dans le chapitre connectivité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Mettre à jour le chapitre « Sécurité Numérique » avec la mise en œuvre de la NIS2 et des recommandations ANSSI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Introduire l’IOT dans le chapitre architecture réseau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le paragraphe « Qualité environnementale » dans le chapitre « Management Responsable »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3 fiches du chapitre « Services) :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suivi énergétique : impact des décrets tertiaire et BACS, ...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pilotage du bâtiment : développer le business case du BIS et du BOS dans 	l’exploitation/maintenance du bâtiment, intégrer l’impact de l’article 35 de la loi « Climat et résilience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Géolocalisation</a:t>
            </a:r>
          </a:p>
          <a:p>
            <a:pPr marL="685159" lvl="1" indent="-456565"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321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4588571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Géolocalisation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Démontrer la valeur de la géolocalisation comme service numérique du bâtiment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Références – mini études de cas  </a:t>
            </a:r>
          </a:p>
          <a:p>
            <a:pPr marL="228594" lvl="1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__________________________________________________________________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Les publications pour 2024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Organisation des plénières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semestre</a:t>
            </a:r>
            <a:br>
              <a:rPr lang="fr-FR" dirty="0"/>
            </a:br>
            <a:r>
              <a:rPr lang="fr-FR" dirty="0"/>
              <a:t>- En marge de </a:t>
            </a:r>
            <a:r>
              <a:rPr lang="fr-FR" dirty="0" err="1"/>
              <a:t>Santexpo</a:t>
            </a:r>
            <a:r>
              <a:rPr lang="fr-FR" dirty="0"/>
              <a:t> (21-23 mai 2024)</a:t>
            </a:r>
            <a:br>
              <a:rPr lang="fr-FR" dirty="0"/>
            </a:br>
            <a:r>
              <a:rPr lang="fr-FR" dirty="0"/>
              <a:t>- Extension des IHF (29-31 mai à Tours)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semestre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9D530-EA66-62BF-562D-7A413241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IOT / GEOLOCALISATION _ Le R2SV2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2BFAD3-B49B-EA40-8BDA-502179710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430" y="881791"/>
            <a:ext cx="6597687" cy="5094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62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7A961-EBAD-BE6F-F966-818F0E4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EAD253-7E67-6B5C-226F-0A03BD6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6024"/>
            <a:ext cx="10836438" cy="482742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Point sur l’organisation de la plénière de la commission</a:t>
            </a:r>
          </a:p>
          <a:p>
            <a:pPr lvl="1"/>
            <a:r>
              <a:rPr lang="fr-FR" dirty="0"/>
              <a:t>Programme</a:t>
            </a:r>
          </a:p>
          <a:p>
            <a:pPr lvl="1"/>
            <a:r>
              <a:rPr lang="fr-FR" dirty="0">
                <a:highlight>
                  <a:srgbClr val="FFFF00"/>
                </a:highlight>
              </a:rPr>
              <a:t>Invités (Vos propositions)</a:t>
            </a:r>
          </a:p>
          <a:p>
            <a:r>
              <a:rPr lang="fr-FR" dirty="0"/>
              <a:t>Proposition méthodologique pour le lot/volet numérique</a:t>
            </a:r>
          </a:p>
          <a:p>
            <a:pPr lvl="1"/>
            <a:r>
              <a:rPr lang="fr-FR" dirty="0"/>
              <a:t>La Work Breakdown Structure</a:t>
            </a:r>
          </a:p>
          <a:p>
            <a:r>
              <a:rPr lang="fr-FR" dirty="0"/>
              <a:t>Géolocalisation _  « vendre la valeur »</a:t>
            </a:r>
          </a:p>
          <a:p>
            <a:pPr lvl="1"/>
            <a:r>
              <a:rPr lang="fr-FR" dirty="0"/>
              <a:t>La gestion des actifs</a:t>
            </a:r>
          </a:p>
          <a:p>
            <a:r>
              <a:rPr lang="fr-FR" dirty="0"/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21315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3C561-38EC-B3D6-A831-269ACA4A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la </a:t>
            </a:r>
            <a:r>
              <a:rPr lang="fr-FR" dirty="0" err="1"/>
              <a:t>plenière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74A47-864E-D616-7004-869B126A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9h30 – 10h15	Un an de commission Smart Hospital</a:t>
            </a:r>
          </a:p>
          <a:p>
            <a:r>
              <a:rPr lang="fr-FR" dirty="0"/>
              <a:t>10h30 – 11h30	Le lot numérique dans le référentiel OSCIMES</a:t>
            </a:r>
          </a:p>
          <a:p>
            <a:r>
              <a:rPr lang="fr-FR" dirty="0">
                <a:highlight>
                  <a:srgbClr val="FFFF00"/>
                </a:highlight>
              </a:rPr>
              <a:t>11h45-12h15	Sujet réservé à un invité</a:t>
            </a:r>
          </a:p>
          <a:p>
            <a:r>
              <a:rPr lang="fr-FR" dirty="0"/>
              <a:t>12h15-12h30	Le mot de la fin : Huawei ?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79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6723F-3BC6-BF3A-5420-C8DAEB1A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INVITES A LA PLENIERE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604D7-E942-D677-5F31-78D8997A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Conférence des DG de CHU : Jean-François LEFEVRE (Toulouse)</a:t>
            </a:r>
          </a:p>
          <a:p>
            <a:r>
              <a:rPr lang="fr-FR" dirty="0"/>
              <a:t>IHF : Bruno </a:t>
            </a:r>
            <a:r>
              <a:rPr lang="fr-FR" dirty="0" err="1"/>
              <a:t>Cazabat</a:t>
            </a:r>
            <a:endParaRPr lang="fr-FR" dirty="0"/>
          </a:p>
          <a:p>
            <a:r>
              <a:rPr lang="fr-FR" dirty="0"/>
              <a:t>Architectes : AIA Life Designer, </a:t>
            </a:r>
          </a:p>
          <a:p>
            <a:r>
              <a:rPr lang="fr-FR" dirty="0"/>
              <a:t>Programmistes : </a:t>
            </a:r>
            <a:r>
              <a:rPr lang="fr-FR" dirty="0">
                <a:solidFill>
                  <a:srgbClr val="FF0000"/>
                </a:solidFill>
              </a:rPr>
              <a:t>A2MO (Elisabeth Lecuyer), </a:t>
            </a:r>
            <a:r>
              <a:rPr lang="fr-FR" dirty="0"/>
              <a:t>Embase (Etienne </a:t>
            </a:r>
            <a:r>
              <a:rPr lang="fr-FR" dirty="0" err="1"/>
              <a:t>Pistre</a:t>
            </a:r>
            <a:r>
              <a:rPr lang="fr-FR" dirty="0"/>
              <a:t>)</a:t>
            </a:r>
          </a:p>
          <a:p>
            <a:r>
              <a:rPr lang="fr-FR" dirty="0"/>
              <a:t>CSIS : François-René </a:t>
            </a:r>
            <a:r>
              <a:rPr lang="fr-FR" dirty="0" err="1"/>
              <a:t>Pruvot</a:t>
            </a:r>
            <a:endParaRPr lang="fr-FR" dirty="0"/>
          </a:p>
          <a:p>
            <a:r>
              <a:rPr lang="fr-FR" dirty="0"/>
              <a:t>Général Gournay _ Chef de Projet HIA Marseille</a:t>
            </a:r>
          </a:p>
        </p:txBody>
      </p:sp>
    </p:spTree>
    <p:extLst>
      <p:ext uri="{BB962C8B-B14F-4D97-AF65-F5344CB8AC3E}">
        <p14:creationId xmlns:p14="http://schemas.microsoft.com/office/powerpoint/2010/main" val="25934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strike="dblStrike" dirty="0"/>
              <a:t>12 avril 2024 </a:t>
            </a:r>
            <a:r>
              <a:rPr lang="fr-FR" dirty="0"/>
              <a:t>_ </a:t>
            </a:r>
            <a:r>
              <a:rPr lang="fr-FR" dirty="0">
                <a:solidFill>
                  <a:srgbClr val="FF0000"/>
                </a:solidFill>
              </a:rPr>
              <a:t>Reporté</a:t>
            </a:r>
            <a:r>
              <a:rPr lang="fr-FR" dirty="0"/>
              <a:t> _ Décarbonation de la Santé </a:t>
            </a:r>
            <a:br>
              <a:rPr lang="fr-FR" dirty="0"/>
            </a:br>
            <a:r>
              <a:rPr lang="fr-FR" dirty="0"/>
              <a:t>The Shift Project [</a:t>
            </a:r>
            <a:r>
              <a:rPr lang="fr-FR" dirty="0" err="1"/>
              <a:t>tsp</a:t>
            </a:r>
            <a:r>
              <a:rPr lang="fr-FR" dirty="0"/>
              <a:t>] – Vanina KLOSOWSKI</a:t>
            </a:r>
          </a:p>
          <a:p>
            <a:r>
              <a:rPr lang="fr-FR" dirty="0"/>
              <a:t>21 mai 2024 _ Plénière de la commission Smart Hospital</a:t>
            </a:r>
            <a:br>
              <a:rPr lang="fr-FR" dirty="0"/>
            </a:br>
            <a:r>
              <a:rPr lang="fr-FR" dirty="0"/>
              <a:t>[Organisation en cours]</a:t>
            </a:r>
          </a:p>
          <a:p>
            <a:pPr marL="0" indent="0">
              <a:buNone/>
            </a:pPr>
            <a:r>
              <a:rPr lang="fr-FR" dirty="0"/>
              <a:t>A planifier :</a:t>
            </a:r>
          </a:p>
          <a:p>
            <a:r>
              <a:rPr lang="fr-FR" dirty="0"/>
              <a:t>GT IOT Maurice </a:t>
            </a:r>
            <a:r>
              <a:rPr lang="fr-FR" dirty="0" err="1"/>
              <a:t>Zembra</a:t>
            </a:r>
            <a:endParaRPr lang="fr-FR" dirty="0"/>
          </a:p>
          <a:p>
            <a:r>
              <a:rPr lang="fr-FR" dirty="0"/>
              <a:t>GT Smart City </a:t>
            </a:r>
          </a:p>
          <a:p>
            <a:r>
              <a:rPr lang="fr-FR" dirty="0"/>
              <a:t>GT AMO Smart (livre blanc)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8449-DC39-2F25-1F57-D8257215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968"/>
            <a:ext cx="9144000" cy="1107996"/>
          </a:xfrm>
        </p:spPr>
        <p:txBody>
          <a:bodyPr/>
          <a:lstStyle/>
          <a:p>
            <a:r>
              <a:rPr lang="fr-FR" dirty="0"/>
              <a:t>Approche METHODOLOGIQUE </a:t>
            </a:r>
            <a:br>
              <a:rPr lang="fr-FR" dirty="0"/>
            </a:br>
            <a:r>
              <a:rPr lang="fr-FR" dirty="0"/>
              <a:t>« WORK BREAKDOWN STRUCTURE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9F0C5-DAE1-A26A-EFD6-F353F4C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dirty="0"/>
              <a:t>Structurer la discussion avec l’ANAP pour définir le lot/volet numérique avec l’ANAP</a:t>
            </a:r>
          </a:p>
        </p:txBody>
      </p:sp>
    </p:spTree>
    <p:extLst>
      <p:ext uri="{BB962C8B-B14F-4D97-AF65-F5344CB8AC3E}">
        <p14:creationId xmlns:p14="http://schemas.microsoft.com/office/powerpoint/2010/main" val="38192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D219D-2F21-D56B-3E92-513406D4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WORK BREAKDOWN STRUCTURE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D48C1-1D15-E667-59D5-BBC57289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outil de la gestion de projet</a:t>
            </a:r>
          </a:p>
          <a:p>
            <a:r>
              <a:rPr lang="fr-FR" dirty="0"/>
              <a:t>Donner une vision claire d’un projet complexe en le divisant en composants plus petits et plus gérables</a:t>
            </a:r>
          </a:p>
          <a:p>
            <a:r>
              <a:rPr lang="fr-FR" dirty="0"/>
              <a:t>Permettre de répartir la responsabilité des livrables sur différents acteurs</a:t>
            </a:r>
          </a:p>
          <a:p>
            <a:r>
              <a:rPr lang="fr-FR" dirty="0"/>
              <a:t>Faciliter l’évaluation des risques : planification, technologie, ressources, budget.</a:t>
            </a:r>
          </a:p>
          <a:p>
            <a:r>
              <a:rPr lang="fr-FR" dirty="0"/>
              <a:t>Maitriser la communication du projet (sur son avancement). </a:t>
            </a:r>
          </a:p>
        </p:txBody>
      </p:sp>
    </p:spTree>
    <p:extLst>
      <p:ext uri="{BB962C8B-B14F-4D97-AF65-F5344CB8AC3E}">
        <p14:creationId xmlns:p14="http://schemas.microsoft.com/office/powerpoint/2010/main" val="267025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153E0E-A827-A1EB-4421-ABF189411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WBS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A7B1F04-35BF-9B3E-FD0E-55AA412F5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88" y="1015449"/>
            <a:ext cx="8024846" cy="499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84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CF4AC-A872-6827-EE37-4991FB80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PILOTAGE DU BATIMENT ET LA GTB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3C7D5D-A04E-CFB3-7197-B79551663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401327"/>
      </p:ext>
    </p:extLst>
  </p:cSld>
  <p:clrMapOvr>
    <a:masterClrMapping/>
  </p:clrMapOvr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46554</TotalTime>
  <Words>691</Words>
  <Application>Microsoft Office PowerPoint</Application>
  <PresentationFormat>Grand écran</PresentationFormat>
  <Paragraphs>94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Programme de la plenière</vt:lpstr>
      <vt:lpstr>INVITES A LA PLENIERE</vt:lpstr>
      <vt:lpstr>AGENDA de la commission</vt:lpstr>
      <vt:lpstr>Approche METHODOLOGIQUE  « WORK BREAKDOWN STRUCTURE »</vt:lpstr>
      <vt:lpstr>WORK BREAKDOWN STRUCTURE ?</vt:lpstr>
      <vt:lpstr>La WBS</vt:lpstr>
      <vt:lpstr>LE PILOTAGE DU BATIMENT ET LA GTB</vt:lpstr>
      <vt:lpstr>Approche de la valeur des services numeriques</vt:lpstr>
      <vt:lpstr>Value proposition _ Gestion des equipements</vt:lpstr>
      <vt:lpstr>GEOLOCALISATION _ EQUIPEMENT BIOMEDICAUX MOBILES</vt:lpstr>
      <vt:lpstr>FIN</vt:lpstr>
      <vt:lpstr>Publications de la commission</vt:lpstr>
      <vt:lpstr>PROGRAMME DE TRAVAIL 2024</vt:lpstr>
      <vt:lpstr>PROGRAMME DE TRAVAIL 2024</vt:lpstr>
      <vt:lpstr>IOT / GEOLOCALISATION _ Le R2SV2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Clement-Cottuz Christophe</cp:lastModifiedBy>
  <cp:revision>305</cp:revision>
  <cp:lastPrinted>2020-02-10T14:59:43Z</cp:lastPrinted>
  <dcterms:modified xsi:type="dcterms:W3CDTF">2024-04-18T12:53:12Z</dcterms:modified>
</cp:coreProperties>
</file>