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diagrams/colors2.xml" ContentType="application/vnd.openxmlformats-officedocument.drawingml.diagramColor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diagrams/data2.xml" ContentType="application/vnd.openxmlformats-officedocument.drawingml.diagramData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diagrams/layout2.xml" ContentType="application/vnd.openxmlformats-officedocument.drawingml.diagram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revisionInfo.xml" ContentType="application/vnd.ms-powerpoint.revisioninfo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4370" r:id="rId1"/>
    <p:sldMasterId id="2147484805" r:id="rId2"/>
  </p:sldMasterIdLst>
  <p:notesMasterIdLst>
    <p:notesMasterId r:id="rId14"/>
  </p:notesMasterIdLst>
  <p:handoutMasterIdLst>
    <p:handoutMasterId r:id="rId15"/>
  </p:handoutMasterIdLst>
  <p:sldIdLst>
    <p:sldId id="767" r:id="rId3"/>
    <p:sldId id="768" r:id="rId4"/>
    <p:sldId id="773" r:id="rId5"/>
    <p:sldId id="770" r:id="rId6"/>
    <p:sldId id="769" r:id="rId7"/>
    <p:sldId id="771" r:id="rId8"/>
    <p:sldId id="772" r:id="rId9"/>
    <p:sldId id="774" r:id="rId10"/>
    <p:sldId id="776" r:id="rId11"/>
    <p:sldId id="777" r:id="rId12"/>
    <p:sldId id="702" r:id="rId13"/>
  </p:sldIdLst>
  <p:sldSz cx="12192000" cy="6858000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205">
          <p15:clr>
            <a:srgbClr val="A4A3A4"/>
          </p15:clr>
        </p15:guide>
        <p15:guide id="2" pos="3809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4C4C4D"/>
    <a:srgbClr val="156CAF"/>
    <a:srgbClr val="7EACCA"/>
    <a:srgbClr val="1F4E79"/>
    <a:srgbClr val="969696"/>
    <a:srgbClr val="639F1F"/>
    <a:srgbClr val="EAEAEA"/>
    <a:srgbClr val="C0C0C0"/>
    <a:srgbClr val="B6CA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000" autoAdjust="0"/>
    <p:restoredTop sz="76755" autoAdjust="0"/>
  </p:normalViewPr>
  <p:slideViewPr>
    <p:cSldViewPr snapToGrid="0">
      <p:cViewPr varScale="1">
        <p:scale>
          <a:sx n="85" d="100"/>
          <a:sy n="85" d="100"/>
        </p:scale>
        <p:origin x="-104" y="-504"/>
      </p:cViewPr>
      <p:guideLst>
        <p:guide orient="horz" pos="2205"/>
        <p:guide pos="38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72" y="28"/>
      </p:cViewPr>
      <p:guideLst>
        <p:guide orient="horz" pos="3224"/>
        <p:guide pos="2237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58D34-7DF4-FA48-A14B-B374027922E2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A3E51B-1C3E-414E-8E35-62B491B02C09}">
      <dgm:prSet phldrT="[Texte]" custT="1"/>
      <dgm:spPr/>
      <dgm:t>
        <a:bodyPr/>
        <a:lstStyle/>
        <a:p>
          <a:r>
            <a:rPr lang="fr-FR" sz="1600" dirty="0" smtClean="0"/>
            <a:t>Aménagement</a:t>
          </a:r>
        </a:p>
        <a:p>
          <a:r>
            <a:rPr lang="fr-FR" sz="1600" dirty="0" smtClean="0"/>
            <a:t>Gestion des espaces</a:t>
          </a:r>
        </a:p>
        <a:p>
          <a:r>
            <a:rPr lang="fr-FR" sz="1600" dirty="0" smtClean="0"/>
            <a:t>Services aux usagers</a:t>
          </a:r>
          <a:endParaRPr lang="fr-FR" sz="1600" dirty="0"/>
        </a:p>
      </dgm:t>
    </dgm:pt>
    <dgm:pt modelId="{141AE03E-81A1-BE4D-B640-BE982B81C3ED}" type="parTrans" cxnId="{1CDC0086-36EE-7B41-BEAF-E5593DE00FD8}">
      <dgm:prSet/>
      <dgm:spPr/>
      <dgm:t>
        <a:bodyPr/>
        <a:lstStyle/>
        <a:p>
          <a:endParaRPr lang="fr-FR"/>
        </a:p>
      </dgm:t>
    </dgm:pt>
    <dgm:pt modelId="{AC3FC2B3-C017-1843-92EA-4B777AD69047}" type="sibTrans" cxnId="{1CDC0086-36EE-7B41-BEAF-E5593DE00FD8}">
      <dgm:prSet/>
      <dgm:spPr/>
      <dgm:t>
        <a:bodyPr/>
        <a:lstStyle/>
        <a:p>
          <a:endParaRPr lang="fr-FR"/>
        </a:p>
      </dgm:t>
    </dgm:pt>
    <dgm:pt modelId="{38C95C22-CFEA-5841-AF4D-3AAAFDCAEEB4}">
      <dgm:prSet phldrT="[Texte]"/>
      <dgm:spPr/>
      <dgm:t>
        <a:bodyPr/>
        <a:lstStyle/>
        <a:p>
          <a:r>
            <a:rPr lang="fr-FR" dirty="0" smtClean="0"/>
            <a:t>Taux d’occupation moyen d’un poste attitré :</a:t>
          </a:r>
        </a:p>
        <a:p>
          <a:r>
            <a:rPr lang="fr-FR" dirty="0" smtClean="0"/>
            <a:t>50%</a:t>
          </a:r>
          <a:endParaRPr lang="fr-FR" dirty="0"/>
        </a:p>
      </dgm:t>
    </dgm:pt>
    <dgm:pt modelId="{71586CC7-F54D-7B4B-8C8D-FC577B2F27AB}" type="parTrans" cxnId="{8EF17AA0-9DFA-224E-93F8-801AC5BF7F52}">
      <dgm:prSet/>
      <dgm:spPr/>
      <dgm:t>
        <a:bodyPr/>
        <a:lstStyle/>
        <a:p>
          <a:endParaRPr lang="fr-FR"/>
        </a:p>
      </dgm:t>
    </dgm:pt>
    <dgm:pt modelId="{E5DF8CE6-8071-714C-BAD6-F2E5AEC15444}" type="sibTrans" cxnId="{8EF17AA0-9DFA-224E-93F8-801AC5BF7F52}">
      <dgm:prSet/>
      <dgm:spPr/>
      <dgm:t>
        <a:bodyPr/>
        <a:lstStyle/>
        <a:p>
          <a:endParaRPr lang="fr-FR"/>
        </a:p>
      </dgm:t>
    </dgm:pt>
    <dgm:pt modelId="{12DDAAF8-FF73-2841-BABD-27174C8B9184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Coût d’occupation d’un poste de travail: 12 352 €/an*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Ration moyen 19m2 par PT*</a:t>
          </a:r>
        </a:p>
      </dgm:t>
    </dgm:pt>
    <dgm:pt modelId="{0EB1D8DB-487E-AC42-9A71-40C01A0A86A0}" type="parTrans" cxnId="{B8D7A3F0-9278-054B-A3A3-A056111E7B59}">
      <dgm:prSet/>
      <dgm:spPr/>
      <dgm:t>
        <a:bodyPr/>
        <a:lstStyle/>
        <a:p>
          <a:endParaRPr lang="fr-FR"/>
        </a:p>
      </dgm:t>
    </dgm:pt>
    <dgm:pt modelId="{D92F08B5-61ED-3645-8CB7-FB297B8FFAE8}" type="sibTrans" cxnId="{B8D7A3F0-9278-054B-A3A3-A056111E7B59}">
      <dgm:prSet/>
      <dgm:spPr/>
      <dgm:t>
        <a:bodyPr/>
        <a:lstStyle/>
        <a:p>
          <a:endParaRPr lang="fr-FR"/>
        </a:p>
      </dgm:t>
    </dgm:pt>
    <dgm:pt modelId="{797830AA-192C-584F-967C-E574041CFBBD}">
      <dgm:prSet phldrT="[Texte]"/>
      <dgm:spPr/>
      <dgm:t>
        <a:bodyPr/>
        <a:lstStyle/>
        <a:p>
          <a:r>
            <a:rPr lang="fr-FR" dirty="0" smtClean="0"/>
            <a:t>Gain de 10% sur 10 000m2= 650 000 €/an</a:t>
          </a:r>
        </a:p>
        <a:p>
          <a:endParaRPr lang="fr-FR" dirty="0"/>
        </a:p>
      </dgm:t>
    </dgm:pt>
    <dgm:pt modelId="{E9702447-13AD-994D-8FBB-1D2DDA2A14B2}" type="parTrans" cxnId="{F7CFD351-1980-0C4E-8BCA-3930C76068F7}">
      <dgm:prSet/>
      <dgm:spPr/>
      <dgm:t>
        <a:bodyPr/>
        <a:lstStyle/>
        <a:p>
          <a:endParaRPr lang="fr-FR"/>
        </a:p>
      </dgm:t>
    </dgm:pt>
    <dgm:pt modelId="{A91AF9A5-FEC4-9F4C-9B4F-18B6AC08CB77}" type="sibTrans" cxnId="{F7CFD351-1980-0C4E-8BCA-3930C76068F7}">
      <dgm:prSet/>
      <dgm:spPr/>
      <dgm:t>
        <a:bodyPr/>
        <a:lstStyle/>
        <a:p>
          <a:endParaRPr lang="fr-FR"/>
        </a:p>
      </dgm:t>
    </dgm:pt>
    <dgm:pt modelId="{96E81193-36EA-7D45-AD0C-C5709ECA557A}" type="pres">
      <dgm:prSet presAssocID="{44458D34-7DF4-FA48-A14B-B374027922E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C39D21E-802B-B64E-BD99-9B6B37F5CC23}" type="pres">
      <dgm:prSet presAssocID="{C7A3E51B-1C3E-414E-8E35-62B491B02C09}" presName="root1" presStyleCnt="0"/>
      <dgm:spPr/>
    </dgm:pt>
    <dgm:pt modelId="{ABF22225-D271-E142-8F26-D361C44B3BD8}" type="pres">
      <dgm:prSet presAssocID="{C7A3E51B-1C3E-414E-8E35-62B491B02C09}" presName="LevelOneTextNode" presStyleLbl="node0" presStyleIdx="0" presStyleCnt="1" custScaleX="136299" custScaleY="124488" custLinFactNeighborX="-12929" custLinFactNeighborY="11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FEA01DC-22C3-E642-878A-AF1F5EFD5662}" type="pres">
      <dgm:prSet presAssocID="{C7A3E51B-1C3E-414E-8E35-62B491B02C09}" presName="level2hierChild" presStyleCnt="0"/>
      <dgm:spPr/>
    </dgm:pt>
    <dgm:pt modelId="{729625E4-E54B-874C-A12B-07475E96F905}" type="pres">
      <dgm:prSet presAssocID="{71586CC7-F54D-7B4B-8C8D-FC577B2F27AB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F2E42A31-B955-EC41-909D-C3F9D1623171}" type="pres">
      <dgm:prSet presAssocID="{71586CC7-F54D-7B4B-8C8D-FC577B2F27AB}" presName="connTx" presStyleLbl="parChTrans1D2" presStyleIdx="0" presStyleCnt="1"/>
      <dgm:spPr/>
      <dgm:t>
        <a:bodyPr/>
        <a:lstStyle/>
        <a:p>
          <a:endParaRPr lang="fr-FR"/>
        </a:p>
      </dgm:t>
    </dgm:pt>
    <dgm:pt modelId="{8A90E141-5A92-9A41-859B-61E938DAC40D}" type="pres">
      <dgm:prSet presAssocID="{38C95C22-CFEA-5841-AF4D-3AAAFDCAEEB4}" presName="root2" presStyleCnt="0"/>
      <dgm:spPr/>
    </dgm:pt>
    <dgm:pt modelId="{3DB05058-7B5F-A641-BD99-0030EC06CE80}" type="pres">
      <dgm:prSet presAssocID="{38C95C22-CFEA-5841-AF4D-3AAAFDCAEEB4}" presName="LevelTwoTextNode" presStyleLbl="node2" presStyleIdx="0" presStyleCnt="1" custLinFactNeighborX="-7724" custLinFactNeighborY="104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CEA5E8-9FD8-6241-BD9C-6B387284A154}" type="pres">
      <dgm:prSet presAssocID="{38C95C22-CFEA-5841-AF4D-3AAAFDCAEEB4}" presName="level3hierChild" presStyleCnt="0"/>
      <dgm:spPr/>
    </dgm:pt>
    <dgm:pt modelId="{FAA3CC22-3F27-F54F-A8A4-D01F6CE46A28}" type="pres">
      <dgm:prSet presAssocID="{0EB1D8DB-487E-AC42-9A71-40C01A0A86A0}" presName="conn2-1" presStyleLbl="parChTrans1D3" presStyleIdx="0" presStyleCnt="1"/>
      <dgm:spPr/>
      <dgm:t>
        <a:bodyPr/>
        <a:lstStyle/>
        <a:p>
          <a:endParaRPr lang="fr-FR"/>
        </a:p>
      </dgm:t>
    </dgm:pt>
    <dgm:pt modelId="{DC89A123-829B-5F41-B2AF-F28CA6E97F36}" type="pres">
      <dgm:prSet presAssocID="{0EB1D8DB-487E-AC42-9A71-40C01A0A86A0}" presName="connTx" presStyleLbl="parChTrans1D3" presStyleIdx="0" presStyleCnt="1"/>
      <dgm:spPr/>
      <dgm:t>
        <a:bodyPr/>
        <a:lstStyle/>
        <a:p>
          <a:endParaRPr lang="fr-FR"/>
        </a:p>
      </dgm:t>
    </dgm:pt>
    <dgm:pt modelId="{2049AB67-D546-C042-94BE-B918E3FE4CD9}" type="pres">
      <dgm:prSet presAssocID="{12DDAAF8-FF73-2841-BABD-27174C8B9184}" presName="root2" presStyleCnt="0"/>
      <dgm:spPr/>
    </dgm:pt>
    <dgm:pt modelId="{AE647E22-21BF-E543-9225-751E87966592}" type="pres">
      <dgm:prSet presAssocID="{12DDAAF8-FF73-2841-BABD-27174C8B9184}" presName="LevelTwoTextNode" presStyleLbl="node3" presStyleIdx="0" presStyleCnt="1" custScaleX="108874" custScaleY="119208" custLinFactNeighborX="-4777" custLinFactNeighborY="51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1B9FFA-BF8A-C345-BF0B-8AF98B589F89}" type="pres">
      <dgm:prSet presAssocID="{12DDAAF8-FF73-2841-BABD-27174C8B9184}" presName="level3hierChild" presStyleCnt="0"/>
      <dgm:spPr/>
    </dgm:pt>
    <dgm:pt modelId="{7BABA6D3-4F9F-A64C-A8FC-F2F434C331CB}" type="pres">
      <dgm:prSet presAssocID="{E9702447-13AD-994D-8FBB-1D2DDA2A14B2}" presName="conn2-1" presStyleLbl="parChTrans1D4" presStyleIdx="0" presStyleCnt="1"/>
      <dgm:spPr/>
      <dgm:t>
        <a:bodyPr/>
        <a:lstStyle/>
        <a:p>
          <a:endParaRPr lang="fr-FR"/>
        </a:p>
      </dgm:t>
    </dgm:pt>
    <dgm:pt modelId="{14361B5C-2C50-9346-9A14-DC347CC7D051}" type="pres">
      <dgm:prSet presAssocID="{E9702447-13AD-994D-8FBB-1D2DDA2A14B2}" presName="connTx" presStyleLbl="parChTrans1D4" presStyleIdx="0" presStyleCnt="1"/>
      <dgm:spPr/>
      <dgm:t>
        <a:bodyPr/>
        <a:lstStyle/>
        <a:p>
          <a:endParaRPr lang="fr-FR"/>
        </a:p>
      </dgm:t>
    </dgm:pt>
    <dgm:pt modelId="{C0E9A828-1662-5D41-B71F-9CDAB7189030}" type="pres">
      <dgm:prSet presAssocID="{797830AA-192C-584F-967C-E574041CFBBD}" presName="root2" presStyleCnt="0"/>
      <dgm:spPr/>
    </dgm:pt>
    <dgm:pt modelId="{DDD5AADB-C215-3F47-994F-D041DFC8938F}" type="pres">
      <dgm:prSet presAssocID="{797830AA-192C-584F-967C-E574041CFBBD}" presName="LevelTwoTextNode" presStyleLbl="node4" presStyleIdx="0" presStyleCnt="1" custScaleX="168101" custScaleY="98007" custLinFactNeighborX="-11772" custLinFactNeighborY="65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05590B-74D4-4D42-A0B2-B30A21964A44}" type="pres">
      <dgm:prSet presAssocID="{797830AA-192C-584F-967C-E574041CFBBD}" presName="level3hierChild" presStyleCnt="0"/>
      <dgm:spPr/>
    </dgm:pt>
  </dgm:ptLst>
  <dgm:cxnLst>
    <dgm:cxn modelId="{4B214049-6A42-5B4E-AEB1-871C4C269451}" type="presOf" srcId="{12DDAAF8-FF73-2841-BABD-27174C8B9184}" destId="{AE647E22-21BF-E543-9225-751E87966592}" srcOrd="0" destOrd="0" presId="urn:microsoft.com/office/officeart/2005/8/layout/hierarchy2"/>
    <dgm:cxn modelId="{E4CF0344-DBF4-D64F-A784-10E2756A90CA}" type="presOf" srcId="{E9702447-13AD-994D-8FBB-1D2DDA2A14B2}" destId="{14361B5C-2C50-9346-9A14-DC347CC7D051}" srcOrd="1" destOrd="0" presId="urn:microsoft.com/office/officeart/2005/8/layout/hierarchy2"/>
    <dgm:cxn modelId="{695750BB-234D-6A43-AA21-2DA1BFA0A913}" type="presOf" srcId="{71586CC7-F54D-7B4B-8C8D-FC577B2F27AB}" destId="{F2E42A31-B955-EC41-909D-C3F9D1623171}" srcOrd="1" destOrd="0" presId="urn:microsoft.com/office/officeart/2005/8/layout/hierarchy2"/>
    <dgm:cxn modelId="{462EBD44-520F-3841-9FA5-5C98E2200892}" type="presOf" srcId="{38C95C22-CFEA-5841-AF4D-3AAAFDCAEEB4}" destId="{3DB05058-7B5F-A641-BD99-0030EC06CE80}" srcOrd="0" destOrd="0" presId="urn:microsoft.com/office/officeart/2005/8/layout/hierarchy2"/>
    <dgm:cxn modelId="{D90DE05E-587D-7A4D-85A1-BF2852799B1E}" type="presOf" srcId="{71586CC7-F54D-7B4B-8C8D-FC577B2F27AB}" destId="{729625E4-E54B-874C-A12B-07475E96F905}" srcOrd="0" destOrd="0" presId="urn:microsoft.com/office/officeart/2005/8/layout/hierarchy2"/>
    <dgm:cxn modelId="{B0CAF130-89A3-FD43-A7AB-67A94815671E}" type="presOf" srcId="{44458D34-7DF4-FA48-A14B-B374027922E2}" destId="{96E81193-36EA-7D45-AD0C-C5709ECA557A}" srcOrd="0" destOrd="0" presId="urn:microsoft.com/office/officeart/2005/8/layout/hierarchy2"/>
    <dgm:cxn modelId="{089FA398-77FD-8248-AEC2-ECE6D8F5828C}" type="presOf" srcId="{797830AA-192C-584F-967C-E574041CFBBD}" destId="{DDD5AADB-C215-3F47-994F-D041DFC8938F}" srcOrd="0" destOrd="0" presId="urn:microsoft.com/office/officeart/2005/8/layout/hierarchy2"/>
    <dgm:cxn modelId="{53F5ADAF-F207-D944-A3E5-267101300C8B}" type="presOf" srcId="{0EB1D8DB-487E-AC42-9A71-40C01A0A86A0}" destId="{DC89A123-829B-5F41-B2AF-F28CA6E97F36}" srcOrd="1" destOrd="0" presId="urn:microsoft.com/office/officeart/2005/8/layout/hierarchy2"/>
    <dgm:cxn modelId="{79D50D69-2FA8-0647-8BA3-F45ED4410C41}" type="presOf" srcId="{E9702447-13AD-994D-8FBB-1D2DDA2A14B2}" destId="{7BABA6D3-4F9F-A64C-A8FC-F2F434C331CB}" srcOrd="0" destOrd="0" presId="urn:microsoft.com/office/officeart/2005/8/layout/hierarchy2"/>
    <dgm:cxn modelId="{0566BFB3-1000-7D4B-90F9-E20EEFD14E61}" type="presOf" srcId="{0EB1D8DB-487E-AC42-9A71-40C01A0A86A0}" destId="{FAA3CC22-3F27-F54F-A8A4-D01F6CE46A28}" srcOrd="0" destOrd="0" presId="urn:microsoft.com/office/officeart/2005/8/layout/hierarchy2"/>
    <dgm:cxn modelId="{F7CFD351-1980-0C4E-8BCA-3930C76068F7}" srcId="{12DDAAF8-FF73-2841-BABD-27174C8B9184}" destId="{797830AA-192C-584F-967C-E574041CFBBD}" srcOrd="0" destOrd="0" parTransId="{E9702447-13AD-994D-8FBB-1D2DDA2A14B2}" sibTransId="{A91AF9A5-FEC4-9F4C-9B4F-18B6AC08CB77}"/>
    <dgm:cxn modelId="{B789A6C1-CA0C-C945-865F-7A1B7FE5D27E}" type="presOf" srcId="{C7A3E51B-1C3E-414E-8E35-62B491B02C09}" destId="{ABF22225-D271-E142-8F26-D361C44B3BD8}" srcOrd="0" destOrd="0" presId="urn:microsoft.com/office/officeart/2005/8/layout/hierarchy2"/>
    <dgm:cxn modelId="{1CDC0086-36EE-7B41-BEAF-E5593DE00FD8}" srcId="{44458D34-7DF4-FA48-A14B-B374027922E2}" destId="{C7A3E51B-1C3E-414E-8E35-62B491B02C09}" srcOrd="0" destOrd="0" parTransId="{141AE03E-81A1-BE4D-B640-BE982B81C3ED}" sibTransId="{AC3FC2B3-C017-1843-92EA-4B777AD69047}"/>
    <dgm:cxn modelId="{B8D7A3F0-9278-054B-A3A3-A056111E7B59}" srcId="{38C95C22-CFEA-5841-AF4D-3AAAFDCAEEB4}" destId="{12DDAAF8-FF73-2841-BABD-27174C8B9184}" srcOrd="0" destOrd="0" parTransId="{0EB1D8DB-487E-AC42-9A71-40C01A0A86A0}" sibTransId="{D92F08B5-61ED-3645-8CB7-FB297B8FFAE8}"/>
    <dgm:cxn modelId="{8EF17AA0-9DFA-224E-93F8-801AC5BF7F52}" srcId="{C7A3E51B-1C3E-414E-8E35-62B491B02C09}" destId="{38C95C22-CFEA-5841-AF4D-3AAAFDCAEEB4}" srcOrd="0" destOrd="0" parTransId="{71586CC7-F54D-7B4B-8C8D-FC577B2F27AB}" sibTransId="{E5DF8CE6-8071-714C-BAD6-F2E5AEC15444}"/>
    <dgm:cxn modelId="{505459E3-5F7A-3B48-BEDD-9380654081F8}" type="presParOf" srcId="{96E81193-36EA-7D45-AD0C-C5709ECA557A}" destId="{FC39D21E-802B-B64E-BD99-9B6B37F5CC23}" srcOrd="0" destOrd="0" presId="urn:microsoft.com/office/officeart/2005/8/layout/hierarchy2"/>
    <dgm:cxn modelId="{EB318F27-7C75-674E-9BBA-8DCDFA144D90}" type="presParOf" srcId="{FC39D21E-802B-B64E-BD99-9B6B37F5CC23}" destId="{ABF22225-D271-E142-8F26-D361C44B3BD8}" srcOrd="0" destOrd="0" presId="urn:microsoft.com/office/officeart/2005/8/layout/hierarchy2"/>
    <dgm:cxn modelId="{84FF16C8-01AC-AD49-8302-CEDC59BF9FAB}" type="presParOf" srcId="{FC39D21E-802B-B64E-BD99-9B6B37F5CC23}" destId="{0FEA01DC-22C3-E642-878A-AF1F5EFD5662}" srcOrd="1" destOrd="0" presId="urn:microsoft.com/office/officeart/2005/8/layout/hierarchy2"/>
    <dgm:cxn modelId="{622B0357-7E80-8F45-935E-8ADDA08BF320}" type="presParOf" srcId="{0FEA01DC-22C3-E642-878A-AF1F5EFD5662}" destId="{729625E4-E54B-874C-A12B-07475E96F905}" srcOrd="0" destOrd="0" presId="urn:microsoft.com/office/officeart/2005/8/layout/hierarchy2"/>
    <dgm:cxn modelId="{E726F0ED-585F-EC42-8E0A-0965260D7320}" type="presParOf" srcId="{729625E4-E54B-874C-A12B-07475E96F905}" destId="{F2E42A31-B955-EC41-909D-C3F9D1623171}" srcOrd="0" destOrd="0" presId="urn:microsoft.com/office/officeart/2005/8/layout/hierarchy2"/>
    <dgm:cxn modelId="{364848FC-0C0B-6049-8C9F-29E940863EFD}" type="presParOf" srcId="{0FEA01DC-22C3-E642-878A-AF1F5EFD5662}" destId="{8A90E141-5A92-9A41-859B-61E938DAC40D}" srcOrd="1" destOrd="0" presId="urn:microsoft.com/office/officeart/2005/8/layout/hierarchy2"/>
    <dgm:cxn modelId="{1DB52077-D730-2347-8050-6BFA657A99B2}" type="presParOf" srcId="{8A90E141-5A92-9A41-859B-61E938DAC40D}" destId="{3DB05058-7B5F-A641-BD99-0030EC06CE80}" srcOrd="0" destOrd="0" presId="urn:microsoft.com/office/officeart/2005/8/layout/hierarchy2"/>
    <dgm:cxn modelId="{084C5772-8AD2-F449-B200-079EE9C0BB7D}" type="presParOf" srcId="{8A90E141-5A92-9A41-859B-61E938DAC40D}" destId="{9CCEA5E8-9FD8-6241-BD9C-6B387284A154}" srcOrd="1" destOrd="0" presId="urn:microsoft.com/office/officeart/2005/8/layout/hierarchy2"/>
    <dgm:cxn modelId="{D69CA8F1-53F0-9E42-B7E6-E03B4B7F8E76}" type="presParOf" srcId="{9CCEA5E8-9FD8-6241-BD9C-6B387284A154}" destId="{FAA3CC22-3F27-F54F-A8A4-D01F6CE46A28}" srcOrd="0" destOrd="0" presId="urn:microsoft.com/office/officeart/2005/8/layout/hierarchy2"/>
    <dgm:cxn modelId="{C98D3CAA-865D-F547-96CA-B2729775F35F}" type="presParOf" srcId="{FAA3CC22-3F27-F54F-A8A4-D01F6CE46A28}" destId="{DC89A123-829B-5F41-B2AF-F28CA6E97F36}" srcOrd="0" destOrd="0" presId="urn:microsoft.com/office/officeart/2005/8/layout/hierarchy2"/>
    <dgm:cxn modelId="{536D599C-B0DD-BB41-9D27-C84F0EB5D58F}" type="presParOf" srcId="{9CCEA5E8-9FD8-6241-BD9C-6B387284A154}" destId="{2049AB67-D546-C042-94BE-B918E3FE4CD9}" srcOrd="1" destOrd="0" presId="urn:microsoft.com/office/officeart/2005/8/layout/hierarchy2"/>
    <dgm:cxn modelId="{1718610F-0629-F941-BDC3-1961151ED3E5}" type="presParOf" srcId="{2049AB67-D546-C042-94BE-B918E3FE4CD9}" destId="{AE647E22-21BF-E543-9225-751E87966592}" srcOrd="0" destOrd="0" presId="urn:microsoft.com/office/officeart/2005/8/layout/hierarchy2"/>
    <dgm:cxn modelId="{E9A3D3E6-7B5D-014F-8DB9-1DD26003D1E4}" type="presParOf" srcId="{2049AB67-D546-C042-94BE-B918E3FE4CD9}" destId="{201B9FFA-BF8A-C345-BF0B-8AF98B589F89}" srcOrd="1" destOrd="0" presId="urn:microsoft.com/office/officeart/2005/8/layout/hierarchy2"/>
    <dgm:cxn modelId="{E2C70160-C2DC-6044-AA24-1198DE46E737}" type="presParOf" srcId="{201B9FFA-BF8A-C345-BF0B-8AF98B589F89}" destId="{7BABA6D3-4F9F-A64C-A8FC-F2F434C331CB}" srcOrd="0" destOrd="0" presId="urn:microsoft.com/office/officeart/2005/8/layout/hierarchy2"/>
    <dgm:cxn modelId="{CFE992F7-BA96-9B48-A207-8CBE4C8FAEDA}" type="presParOf" srcId="{7BABA6D3-4F9F-A64C-A8FC-F2F434C331CB}" destId="{14361B5C-2C50-9346-9A14-DC347CC7D051}" srcOrd="0" destOrd="0" presId="urn:microsoft.com/office/officeart/2005/8/layout/hierarchy2"/>
    <dgm:cxn modelId="{25BBCDD9-5D5E-0340-9F40-162AD29DD770}" type="presParOf" srcId="{201B9FFA-BF8A-C345-BF0B-8AF98B589F89}" destId="{C0E9A828-1662-5D41-B71F-9CDAB7189030}" srcOrd="1" destOrd="0" presId="urn:microsoft.com/office/officeart/2005/8/layout/hierarchy2"/>
    <dgm:cxn modelId="{C3294A1B-DC42-CE40-A849-FBEF5EFF1182}" type="presParOf" srcId="{C0E9A828-1662-5D41-B71F-9CDAB7189030}" destId="{DDD5AADB-C215-3F47-994F-D041DFC8938F}" srcOrd="0" destOrd="0" presId="urn:microsoft.com/office/officeart/2005/8/layout/hierarchy2"/>
    <dgm:cxn modelId="{D297CBEB-9619-624C-A584-A4473C2729AA}" type="presParOf" srcId="{C0E9A828-1662-5D41-B71F-9CDAB7189030}" destId="{8B05590B-74D4-4D42-A0B2-B30A21964A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58D34-7DF4-FA48-A14B-B374027922E2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7A3E51B-1C3E-414E-8E35-62B491B02C09}">
      <dgm:prSet phldrT="[Texte]" custT="1"/>
      <dgm:spPr/>
      <dgm:t>
        <a:bodyPr/>
        <a:lstStyle/>
        <a:p>
          <a:r>
            <a:rPr lang="fr-FR" sz="1600" dirty="0" smtClean="0"/>
            <a:t>Flexibilité</a:t>
          </a:r>
          <a:r>
            <a:rPr lang="fr-FR" sz="1600" baseline="0" dirty="0" smtClean="0"/>
            <a:t> et mutualisation</a:t>
          </a:r>
          <a:endParaRPr lang="fr-FR" sz="1600" dirty="0"/>
        </a:p>
      </dgm:t>
    </dgm:pt>
    <dgm:pt modelId="{141AE03E-81A1-BE4D-B640-BE982B81C3ED}" type="parTrans" cxnId="{1CDC0086-36EE-7B41-BEAF-E5593DE00FD8}">
      <dgm:prSet/>
      <dgm:spPr/>
      <dgm:t>
        <a:bodyPr/>
        <a:lstStyle/>
        <a:p>
          <a:endParaRPr lang="fr-FR"/>
        </a:p>
      </dgm:t>
    </dgm:pt>
    <dgm:pt modelId="{AC3FC2B3-C017-1843-92EA-4B777AD69047}" type="sibTrans" cxnId="{1CDC0086-36EE-7B41-BEAF-E5593DE00FD8}">
      <dgm:prSet/>
      <dgm:spPr/>
      <dgm:t>
        <a:bodyPr/>
        <a:lstStyle/>
        <a:p>
          <a:endParaRPr lang="fr-FR"/>
        </a:p>
      </dgm:t>
    </dgm:pt>
    <dgm:pt modelId="{38C95C22-CFEA-5841-AF4D-3AAAFDCAEEB4}">
      <dgm:prSet phldrT="[Texte]"/>
      <dgm:spPr/>
      <dgm:t>
        <a:bodyPr/>
        <a:lstStyle/>
        <a:p>
          <a:r>
            <a:rPr lang="fr-FR" dirty="0" smtClean="0"/>
            <a:t>Transparence et conduite du changement</a:t>
          </a:r>
          <a:endParaRPr lang="fr-FR" dirty="0"/>
        </a:p>
      </dgm:t>
    </dgm:pt>
    <dgm:pt modelId="{71586CC7-F54D-7B4B-8C8D-FC577B2F27AB}" type="parTrans" cxnId="{8EF17AA0-9DFA-224E-93F8-801AC5BF7F52}">
      <dgm:prSet/>
      <dgm:spPr/>
      <dgm:t>
        <a:bodyPr/>
        <a:lstStyle/>
        <a:p>
          <a:endParaRPr lang="fr-FR"/>
        </a:p>
      </dgm:t>
    </dgm:pt>
    <dgm:pt modelId="{E5DF8CE6-8071-714C-BAD6-F2E5AEC15444}" type="sibTrans" cxnId="{8EF17AA0-9DFA-224E-93F8-801AC5BF7F52}">
      <dgm:prSet/>
      <dgm:spPr/>
      <dgm:t>
        <a:bodyPr/>
        <a:lstStyle/>
        <a:p>
          <a:endParaRPr lang="fr-FR"/>
        </a:p>
      </dgm:t>
    </dgm:pt>
    <dgm:pt modelId="{12DDAAF8-FF73-2841-BABD-27174C8B9184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Marque employeur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Usager acteur</a:t>
          </a:r>
        </a:p>
      </dgm:t>
    </dgm:pt>
    <dgm:pt modelId="{0EB1D8DB-487E-AC42-9A71-40C01A0A86A0}" type="parTrans" cxnId="{B8D7A3F0-9278-054B-A3A3-A056111E7B59}">
      <dgm:prSet/>
      <dgm:spPr/>
      <dgm:t>
        <a:bodyPr/>
        <a:lstStyle/>
        <a:p>
          <a:endParaRPr lang="fr-FR"/>
        </a:p>
      </dgm:t>
    </dgm:pt>
    <dgm:pt modelId="{D92F08B5-61ED-3645-8CB7-FB297B8FFAE8}" type="sibTrans" cxnId="{B8D7A3F0-9278-054B-A3A3-A056111E7B59}">
      <dgm:prSet/>
      <dgm:spPr/>
      <dgm:t>
        <a:bodyPr/>
        <a:lstStyle/>
        <a:p>
          <a:endParaRPr lang="fr-FR"/>
        </a:p>
      </dgm:t>
    </dgm:pt>
    <dgm:pt modelId="{797830AA-192C-584F-967C-E574041CFBBD}">
      <dgm:prSet phldrT="[Texte]"/>
      <dgm:spPr/>
      <dgm:t>
        <a:bodyPr/>
        <a:lstStyle/>
        <a:p>
          <a:r>
            <a:rPr lang="fr-FR" dirty="0" smtClean="0"/>
            <a:t>Pilotage à distance</a:t>
          </a:r>
        </a:p>
        <a:p>
          <a:r>
            <a:rPr lang="fr-FR" dirty="0" smtClean="0"/>
            <a:t>Proposition de services</a:t>
          </a:r>
        </a:p>
        <a:p>
          <a:endParaRPr lang="fr-FR" dirty="0"/>
        </a:p>
      </dgm:t>
    </dgm:pt>
    <dgm:pt modelId="{E9702447-13AD-994D-8FBB-1D2DDA2A14B2}" type="parTrans" cxnId="{F7CFD351-1980-0C4E-8BCA-3930C76068F7}">
      <dgm:prSet/>
      <dgm:spPr/>
      <dgm:t>
        <a:bodyPr/>
        <a:lstStyle/>
        <a:p>
          <a:endParaRPr lang="fr-FR"/>
        </a:p>
      </dgm:t>
    </dgm:pt>
    <dgm:pt modelId="{A91AF9A5-FEC4-9F4C-9B4F-18B6AC08CB77}" type="sibTrans" cxnId="{F7CFD351-1980-0C4E-8BCA-3930C76068F7}">
      <dgm:prSet/>
      <dgm:spPr/>
      <dgm:t>
        <a:bodyPr/>
        <a:lstStyle/>
        <a:p>
          <a:endParaRPr lang="fr-FR"/>
        </a:p>
      </dgm:t>
    </dgm:pt>
    <dgm:pt modelId="{96E81193-36EA-7D45-AD0C-C5709ECA557A}" type="pres">
      <dgm:prSet presAssocID="{44458D34-7DF4-FA48-A14B-B374027922E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C39D21E-802B-B64E-BD99-9B6B37F5CC23}" type="pres">
      <dgm:prSet presAssocID="{C7A3E51B-1C3E-414E-8E35-62B491B02C09}" presName="root1" presStyleCnt="0"/>
      <dgm:spPr/>
    </dgm:pt>
    <dgm:pt modelId="{ABF22225-D271-E142-8F26-D361C44B3BD8}" type="pres">
      <dgm:prSet presAssocID="{C7A3E51B-1C3E-414E-8E35-62B491B02C09}" presName="LevelOneTextNode" presStyleLbl="node0" presStyleIdx="0" presStyleCnt="1" custScaleX="136299" custScaleY="124488" custLinFactNeighborX="-12929" custLinFactNeighborY="11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FEA01DC-22C3-E642-878A-AF1F5EFD5662}" type="pres">
      <dgm:prSet presAssocID="{C7A3E51B-1C3E-414E-8E35-62B491B02C09}" presName="level2hierChild" presStyleCnt="0"/>
      <dgm:spPr/>
    </dgm:pt>
    <dgm:pt modelId="{729625E4-E54B-874C-A12B-07475E96F905}" type="pres">
      <dgm:prSet presAssocID="{71586CC7-F54D-7B4B-8C8D-FC577B2F27AB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F2E42A31-B955-EC41-909D-C3F9D1623171}" type="pres">
      <dgm:prSet presAssocID="{71586CC7-F54D-7B4B-8C8D-FC577B2F27AB}" presName="connTx" presStyleLbl="parChTrans1D2" presStyleIdx="0" presStyleCnt="1"/>
      <dgm:spPr/>
      <dgm:t>
        <a:bodyPr/>
        <a:lstStyle/>
        <a:p>
          <a:endParaRPr lang="fr-FR"/>
        </a:p>
      </dgm:t>
    </dgm:pt>
    <dgm:pt modelId="{8A90E141-5A92-9A41-859B-61E938DAC40D}" type="pres">
      <dgm:prSet presAssocID="{38C95C22-CFEA-5841-AF4D-3AAAFDCAEEB4}" presName="root2" presStyleCnt="0"/>
      <dgm:spPr/>
    </dgm:pt>
    <dgm:pt modelId="{3DB05058-7B5F-A641-BD99-0030EC06CE80}" type="pres">
      <dgm:prSet presAssocID="{38C95C22-CFEA-5841-AF4D-3AAAFDCAEEB4}" presName="LevelTwoTextNode" presStyleLbl="node2" presStyleIdx="0" presStyleCnt="1" custScaleY="139489" custLinFactNeighborX="-7724" custLinFactNeighborY="-49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CEA5E8-9FD8-6241-BD9C-6B387284A154}" type="pres">
      <dgm:prSet presAssocID="{38C95C22-CFEA-5841-AF4D-3AAAFDCAEEB4}" presName="level3hierChild" presStyleCnt="0"/>
      <dgm:spPr/>
    </dgm:pt>
    <dgm:pt modelId="{FAA3CC22-3F27-F54F-A8A4-D01F6CE46A28}" type="pres">
      <dgm:prSet presAssocID="{0EB1D8DB-487E-AC42-9A71-40C01A0A86A0}" presName="conn2-1" presStyleLbl="parChTrans1D3" presStyleIdx="0" presStyleCnt="1"/>
      <dgm:spPr/>
      <dgm:t>
        <a:bodyPr/>
        <a:lstStyle/>
        <a:p>
          <a:endParaRPr lang="fr-FR"/>
        </a:p>
      </dgm:t>
    </dgm:pt>
    <dgm:pt modelId="{DC89A123-829B-5F41-B2AF-F28CA6E97F36}" type="pres">
      <dgm:prSet presAssocID="{0EB1D8DB-487E-AC42-9A71-40C01A0A86A0}" presName="connTx" presStyleLbl="parChTrans1D3" presStyleIdx="0" presStyleCnt="1"/>
      <dgm:spPr/>
      <dgm:t>
        <a:bodyPr/>
        <a:lstStyle/>
        <a:p>
          <a:endParaRPr lang="fr-FR"/>
        </a:p>
      </dgm:t>
    </dgm:pt>
    <dgm:pt modelId="{2049AB67-D546-C042-94BE-B918E3FE4CD9}" type="pres">
      <dgm:prSet presAssocID="{12DDAAF8-FF73-2841-BABD-27174C8B9184}" presName="root2" presStyleCnt="0"/>
      <dgm:spPr/>
    </dgm:pt>
    <dgm:pt modelId="{AE647E22-21BF-E543-9225-751E87966592}" type="pres">
      <dgm:prSet presAssocID="{12DDAAF8-FF73-2841-BABD-27174C8B9184}" presName="LevelTwoTextNode" presStyleLbl="node3" presStyleIdx="0" presStyleCnt="1" custScaleX="108874" custScaleY="119208" custLinFactNeighborX="-4777" custLinFactNeighborY="51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1B9FFA-BF8A-C345-BF0B-8AF98B589F89}" type="pres">
      <dgm:prSet presAssocID="{12DDAAF8-FF73-2841-BABD-27174C8B9184}" presName="level3hierChild" presStyleCnt="0"/>
      <dgm:spPr/>
    </dgm:pt>
    <dgm:pt modelId="{7BABA6D3-4F9F-A64C-A8FC-F2F434C331CB}" type="pres">
      <dgm:prSet presAssocID="{E9702447-13AD-994D-8FBB-1D2DDA2A14B2}" presName="conn2-1" presStyleLbl="parChTrans1D4" presStyleIdx="0" presStyleCnt="1"/>
      <dgm:spPr/>
      <dgm:t>
        <a:bodyPr/>
        <a:lstStyle/>
        <a:p>
          <a:endParaRPr lang="fr-FR"/>
        </a:p>
      </dgm:t>
    </dgm:pt>
    <dgm:pt modelId="{14361B5C-2C50-9346-9A14-DC347CC7D051}" type="pres">
      <dgm:prSet presAssocID="{E9702447-13AD-994D-8FBB-1D2DDA2A14B2}" presName="connTx" presStyleLbl="parChTrans1D4" presStyleIdx="0" presStyleCnt="1"/>
      <dgm:spPr/>
      <dgm:t>
        <a:bodyPr/>
        <a:lstStyle/>
        <a:p>
          <a:endParaRPr lang="fr-FR"/>
        </a:p>
      </dgm:t>
    </dgm:pt>
    <dgm:pt modelId="{C0E9A828-1662-5D41-B71F-9CDAB7189030}" type="pres">
      <dgm:prSet presAssocID="{797830AA-192C-584F-967C-E574041CFBBD}" presName="root2" presStyleCnt="0"/>
      <dgm:spPr/>
    </dgm:pt>
    <dgm:pt modelId="{DDD5AADB-C215-3F47-994F-D041DFC8938F}" type="pres">
      <dgm:prSet presAssocID="{797830AA-192C-584F-967C-E574041CFBBD}" presName="LevelTwoTextNode" presStyleLbl="node4" presStyleIdx="0" presStyleCnt="1" custScaleX="168101" custScaleY="98007" custLinFactNeighborX="-11772" custLinFactNeighborY="65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05590B-74D4-4D42-A0B2-B30A21964A44}" type="pres">
      <dgm:prSet presAssocID="{797830AA-192C-584F-967C-E574041CFBBD}" presName="level3hierChild" presStyleCnt="0"/>
      <dgm:spPr/>
    </dgm:pt>
  </dgm:ptLst>
  <dgm:cxnLst>
    <dgm:cxn modelId="{BE26B181-4F52-654F-A91A-D37AB63E3D27}" type="presOf" srcId="{71586CC7-F54D-7B4B-8C8D-FC577B2F27AB}" destId="{F2E42A31-B955-EC41-909D-C3F9D1623171}" srcOrd="1" destOrd="0" presId="urn:microsoft.com/office/officeart/2005/8/layout/hierarchy2"/>
    <dgm:cxn modelId="{4462CEB9-799C-3C48-BE68-14A0CA926BF5}" type="presOf" srcId="{71586CC7-F54D-7B4B-8C8D-FC577B2F27AB}" destId="{729625E4-E54B-874C-A12B-07475E96F905}" srcOrd="0" destOrd="0" presId="urn:microsoft.com/office/officeart/2005/8/layout/hierarchy2"/>
    <dgm:cxn modelId="{53965019-ED6C-EE47-8BB0-E09A2E95CCF0}" type="presOf" srcId="{E9702447-13AD-994D-8FBB-1D2DDA2A14B2}" destId="{14361B5C-2C50-9346-9A14-DC347CC7D051}" srcOrd="1" destOrd="0" presId="urn:microsoft.com/office/officeart/2005/8/layout/hierarchy2"/>
    <dgm:cxn modelId="{6B4C6AE0-42D4-1345-8C23-D906830C0A32}" type="presOf" srcId="{38C95C22-CFEA-5841-AF4D-3AAAFDCAEEB4}" destId="{3DB05058-7B5F-A641-BD99-0030EC06CE80}" srcOrd="0" destOrd="0" presId="urn:microsoft.com/office/officeart/2005/8/layout/hierarchy2"/>
    <dgm:cxn modelId="{1BCB4903-9304-114A-89D0-7F62F2A97F72}" type="presOf" srcId="{44458D34-7DF4-FA48-A14B-B374027922E2}" destId="{96E81193-36EA-7D45-AD0C-C5709ECA557A}" srcOrd="0" destOrd="0" presId="urn:microsoft.com/office/officeart/2005/8/layout/hierarchy2"/>
    <dgm:cxn modelId="{B470A715-6FF4-294B-B9B0-F8CBA5480845}" type="presOf" srcId="{E9702447-13AD-994D-8FBB-1D2DDA2A14B2}" destId="{7BABA6D3-4F9F-A64C-A8FC-F2F434C331CB}" srcOrd="0" destOrd="0" presId="urn:microsoft.com/office/officeart/2005/8/layout/hierarchy2"/>
    <dgm:cxn modelId="{2F29B3E9-A17E-AA46-B2F4-CD3DD0F75A48}" type="presOf" srcId="{C7A3E51B-1C3E-414E-8E35-62B491B02C09}" destId="{ABF22225-D271-E142-8F26-D361C44B3BD8}" srcOrd="0" destOrd="0" presId="urn:microsoft.com/office/officeart/2005/8/layout/hierarchy2"/>
    <dgm:cxn modelId="{F7CFD351-1980-0C4E-8BCA-3930C76068F7}" srcId="{12DDAAF8-FF73-2841-BABD-27174C8B9184}" destId="{797830AA-192C-584F-967C-E574041CFBBD}" srcOrd="0" destOrd="0" parTransId="{E9702447-13AD-994D-8FBB-1D2DDA2A14B2}" sibTransId="{A91AF9A5-FEC4-9F4C-9B4F-18B6AC08CB77}"/>
    <dgm:cxn modelId="{1F756EB6-0328-E442-A8FE-D9D6D1B41164}" type="presOf" srcId="{0EB1D8DB-487E-AC42-9A71-40C01A0A86A0}" destId="{DC89A123-829B-5F41-B2AF-F28CA6E97F36}" srcOrd="1" destOrd="0" presId="urn:microsoft.com/office/officeart/2005/8/layout/hierarchy2"/>
    <dgm:cxn modelId="{3EBDE2E0-A74B-4B46-8F99-1EF32B140AF9}" type="presOf" srcId="{797830AA-192C-584F-967C-E574041CFBBD}" destId="{DDD5AADB-C215-3F47-994F-D041DFC8938F}" srcOrd="0" destOrd="0" presId="urn:microsoft.com/office/officeart/2005/8/layout/hierarchy2"/>
    <dgm:cxn modelId="{9CFC0153-B4D8-2740-A8A8-8BF20C9A1E21}" type="presOf" srcId="{12DDAAF8-FF73-2841-BABD-27174C8B9184}" destId="{AE647E22-21BF-E543-9225-751E87966592}" srcOrd="0" destOrd="0" presId="urn:microsoft.com/office/officeart/2005/8/layout/hierarchy2"/>
    <dgm:cxn modelId="{1CDC0086-36EE-7B41-BEAF-E5593DE00FD8}" srcId="{44458D34-7DF4-FA48-A14B-B374027922E2}" destId="{C7A3E51B-1C3E-414E-8E35-62B491B02C09}" srcOrd="0" destOrd="0" parTransId="{141AE03E-81A1-BE4D-B640-BE982B81C3ED}" sibTransId="{AC3FC2B3-C017-1843-92EA-4B777AD69047}"/>
    <dgm:cxn modelId="{B8D7A3F0-9278-054B-A3A3-A056111E7B59}" srcId="{38C95C22-CFEA-5841-AF4D-3AAAFDCAEEB4}" destId="{12DDAAF8-FF73-2841-BABD-27174C8B9184}" srcOrd="0" destOrd="0" parTransId="{0EB1D8DB-487E-AC42-9A71-40C01A0A86A0}" sibTransId="{D92F08B5-61ED-3645-8CB7-FB297B8FFAE8}"/>
    <dgm:cxn modelId="{8EF17AA0-9DFA-224E-93F8-801AC5BF7F52}" srcId="{C7A3E51B-1C3E-414E-8E35-62B491B02C09}" destId="{38C95C22-CFEA-5841-AF4D-3AAAFDCAEEB4}" srcOrd="0" destOrd="0" parTransId="{71586CC7-F54D-7B4B-8C8D-FC577B2F27AB}" sibTransId="{E5DF8CE6-8071-714C-BAD6-F2E5AEC15444}"/>
    <dgm:cxn modelId="{8B8CF1DE-444F-164E-AF9F-2856ADC38522}" type="presOf" srcId="{0EB1D8DB-487E-AC42-9A71-40C01A0A86A0}" destId="{FAA3CC22-3F27-F54F-A8A4-D01F6CE46A28}" srcOrd="0" destOrd="0" presId="urn:microsoft.com/office/officeart/2005/8/layout/hierarchy2"/>
    <dgm:cxn modelId="{5FE4B4E4-773D-844B-9761-11018CC63CA8}" type="presParOf" srcId="{96E81193-36EA-7D45-AD0C-C5709ECA557A}" destId="{FC39D21E-802B-B64E-BD99-9B6B37F5CC23}" srcOrd="0" destOrd="0" presId="urn:microsoft.com/office/officeart/2005/8/layout/hierarchy2"/>
    <dgm:cxn modelId="{818D7C5E-DEC1-E64C-9B5C-C2367CE6939D}" type="presParOf" srcId="{FC39D21E-802B-B64E-BD99-9B6B37F5CC23}" destId="{ABF22225-D271-E142-8F26-D361C44B3BD8}" srcOrd="0" destOrd="0" presId="urn:microsoft.com/office/officeart/2005/8/layout/hierarchy2"/>
    <dgm:cxn modelId="{FEBF089A-28EF-6B45-A7B0-EA8F299CB0D1}" type="presParOf" srcId="{FC39D21E-802B-B64E-BD99-9B6B37F5CC23}" destId="{0FEA01DC-22C3-E642-878A-AF1F5EFD5662}" srcOrd="1" destOrd="0" presId="urn:microsoft.com/office/officeart/2005/8/layout/hierarchy2"/>
    <dgm:cxn modelId="{EB9FCF16-E110-2F46-938A-A91A76BF56F4}" type="presParOf" srcId="{0FEA01DC-22C3-E642-878A-AF1F5EFD5662}" destId="{729625E4-E54B-874C-A12B-07475E96F905}" srcOrd="0" destOrd="0" presId="urn:microsoft.com/office/officeart/2005/8/layout/hierarchy2"/>
    <dgm:cxn modelId="{73F10DAE-C32A-9A49-9D5F-2A3A22F53573}" type="presParOf" srcId="{729625E4-E54B-874C-A12B-07475E96F905}" destId="{F2E42A31-B955-EC41-909D-C3F9D1623171}" srcOrd="0" destOrd="0" presId="urn:microsoft.com/office/officeart/2005/8/layout/hierarchy2"/>
    <dgm:cxn modelId="{733953E6-A1BC-1B49-B52D-C6DC59A06559}" type="presParOf" srcId="{0FEA01DC-22C3-E642-878A-AF1F5EFD5662}" destId="{8A90E141-5A92-9A41-859B-61E938DAC40D}" srcOrd="1" destOrd="0" presId="urn:microsoft.com/office/officeart/2005/8/layout/hierarchy2"/>
    <dgm:cxn modelId="{341CE328-A705-3943-842E-24FB3151BFFF}" type="presParOf" srcId="{8A90E141-5A92-9A41-859B-61E938DAC40D}" destId="{3DB05058-7B5F-A641-BD99-0030EC06CE80}" srcOrd="0" destOrd="0" presId="urn:microsoft.com/office/officeart/2005/8/layout/hierarchy2"/>
    <dgm:cxn modelId="{FA3D7C84-C231-4149-A62D-E3FB309493D6}" type="presParOf" srcId="{8A90E141-5A92-9A41-859B-61E938DAC40D}" destId="{9CCEA5E8-9FD8-6241-BD9C-6B387284A154}" srcOrd="1" destOrd="0" presId="urn:microsoft.com/office/officeart/2005/8/layout/hierarchy2"/>
    <dgm:cxn modelId="{DD5D7BFB-1159-6E4F-BD52-F6A9B51B81A9}" type="presParOf" srcId="{9CCEA5E8-9FD8-6241-BD9C-6B387284A154}" destId="{FAA3CC22-3F27-F54F-A8A4-D01F6CE46A28}" srcOrd="0" destOrd="0" presId="urn:microsoft.com/office/officeart/2005/8/layout/hierarchy2"/>
    <dgm:cxn modelId="{755D0000-45DB-D447-BE54-F88771D43470}" type="presParOf" srcId="{FAA3CC22-3F27-F54F-A8A4-D01F6CE46A28}" destId="{DC89A123-829B-5F41-B2AF-F28CA6E97F36}" srcOrd="0" destOrd="0" presId="urn:microsoft.com/office/officeart/2005/8/layout/hierarchy2"/>
    <dgm:cxn modelId="{1689C33A-662D-EB4A-9BF4-65A6DB3347FF}" type="presParOf" srcId="{9CCEA5E8-9FD8-6241-BD9C-6B387284A154}" destId="{2049AB67-D546-C042-94BE-B918E3FE4CD9}" srcOrd="1" destOrd="0" presId="urn:microsoft.com/office/officeart/2005/8/layout/hierarchy2"/>
    <dgm:cxn modelId="{C37A10E6-9521-AB47-932B-A85A1BC50779}" type="presParOf" srcId="{2049AB67-D546-C042-94BE-B918E3FE4CD9}" destId="{AE647E22-21BF-E543-9225-751E87966592}" srcOrd="0" destOrd="0" presId="urn:microsoft.com/office/officeart/2005/8/layout/hierarchy2"/>
    <dgm:cxn modelId="{2B662A93-B572-B142-9081-7A31E05AB6A6}" type="presParOf" srcId="{2049AB67-D546-C042-94BE-B918E3FE4CD9}" destId="{201B9FFA-BF8A-C345-BF0B-8AF98B589F89}" srcOrd="1" destOrd="0" presId="urn:microsoft.com/office/officeart/2005/8/layout/hierarchy2"/>
    <dgm:cxn modelId="{729E3E86-7502-094E-AD6B-BEA4946BFF4C}" type="presParOf" srcId="{201B9FFA-BF8A-C345-BF0B-8AF98B589F89}" destId="{7BABA6D3-4F9F-A64C-A8FC-F2F434C331CB}" srcOrd="0" destOrd="0" presId="urn:microsoft.com/office/officeart/2005/8/layout/hierarchy2"/>
    <dgm:cxn modelId="{0E48A2C0-0312-F444-AD31-AF5679ACEF7E}" type="presParOf" srcId="{7BABA6D3-4F9F-A64C-A8FC-F2F434C331CB}" destId="{14361B5C-2C50-9346-9A14-DC347CC7D051}" srcOrd="0" destOrd="0" presId="urn:microsoft.com/office/officeart/2005/8/layout/hierarchy2"/>
    <dgm:cxn modelId="{F2CBE3F5-D604-324A-B53D-C68293C345C0}" type="presParOf" srcId="{201B9FFA-BF8A-C345-BF0B-8AF98B589F89}" destId="{C0E9A828-1662-5D41-B71F-9CDAB7189030}" srcOrd="1" destOrd="0" presId="urn:microsoft.com/office/officeart/2005/8/layout/hierarchy2"/>
    <dgm:cxn modelId="{58F8372C-C863-A447-941C-0EBCD83B1F0D}" type="presParOf" srcId="{C0E9A828-1662-5D41-B71F-9CDAB7189030}" destId="{DDD5AADB-C215-3F47-994F-D041DFC8938F}" srcOrd="0" destOrd="0" presId="urn:microsoft.com/office/officeart/2005/8/layout/hierarchy2"/>
    <dgm:cxn modelId="{82DA9D94-50B8-1A41-AE5C-F6CEA04625DC}" type="presParOf" srcId="{C0E9A828-1662-5D41-B71F-9CDAB7189030}" destId="{8B05590B-74D4-4D42-A0B2-B30A21964A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F22225-D271-E142-8F26-D361C44B3BD8}">
      <dsp:nvSpPr>
        <dsp:cNvPr id="0" name=""/>
        <dsp:cNvSpPr/>
      </dsp:nvSpPr>
      <dsp:spPr>
        <a:xfrm>
          <a:off x="0" y="1676207"/>
          <a:ext cx="2380261" cy="1087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Aménagement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Gestion des espaces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Services aux usagers</a:t>
          </a:r>
          <a:endParaRPr lang="fr-FR" sz="1600" kern="1200" dirty="0"/>
        </a:p>
      </dsp:txBody>
      <dsp:txXfrm>
        <a:off x="0" y="1676207"/>
        <a:ext cx="2380261" cy="1087000"/>
      </dsp:txXfrm>
    </dsp:sp>
    <dsp:sp modelId="{729625E4-E54B-874C-A12B-07475E96F905}">
      <dsp:nvSpPr>
        <dsp:cNvPr id="0" name=""/>
        <dsp:cNvSpPr/>
      </dsp:nvSpPr>
      <dsp:spPr>
        <a:xfrm rot="487517">
          <a:off x="2377373" y="2242600"/>
          <a:ext cx="575535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575535" y="1778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487517">
        <a:off x="2650752" y="2245992"/>
        <a:ext cx="28776" cy="28776"/>
      </dsp:txXfrm>
    </dsp:sp>
    <dsp:sp modelId="{3DB05058-7B5F-A641-BD99-0030EC06CE80}">
      <dsp:nvSpPr>
        <dsp:cNvPr id="0" name=""/>
        <dsp:cNvSpPr/>
      </dsp:nvSpPr>
      <dsp:spPr>
        <a:xfrm>
          <a:off x="2950020" y="1864464"/>
          <a:ext cx="1746353" cy="873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Taux d’occupation moyen d’un poste attitré 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50%</a:t>
          </a:r>
          <a:endParaRPr lang="fr-FR" sz="1100" kern="1200" dirty="0"/>
        </a:p>
      </dsp:txBody>
      <dsp:txXfrm>
        <a:off x="2950020" y="1864464"/>
        <a:ext cx="1746353" cy="873176"/>
      </dsp:txXfrm>
    </dsp:sp>
    <dsp:sp modelId="{FAA3CC22-3F27-F54F-A8A4-D01F6CE46A28}">
      <dsp:nvSpPr>
        <dsp:cNvPr id="0" name=""/>
        <dsp:cNvSpPr/>
      </dsp:nvSpPr>
      <dsp:spPr>
        <a:xfrm rot="21386790">
          <a:off x="4695650" y="2259985"/>
          <a:ext cx="751451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751451" y="177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386790">
        <a:off x="5052590" y="2258979"/>
        <a:ext cx="37572" cy="37572"/>
      </dsp:txXfrm>
    </dsp:sp>
    <dsp:sp modelId="{AE647E22-21BF-E543-9225-751E87966592}">
      <dsp:nvSpPr>
        <dsp:cNvPr id="0" name=""/>
        <dsp:cNvSpPr/>
      </dsp:nvSpPr>
      <dsp:spPr>
        <a:xfrm>
          <a:off x="5446379" y="1734029"/>
          <a:ext cx="1901324" cy="1040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kern="1200" dirty="0" smtClean="0"/>
            <a:t>Coût d’occupation d’un poste de travail: 12 352 €/an*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kern="1200" dirty="0" smtClean="0"/>
            <a:t>Ration moyen 19m2 par PT*</a:t>
          </a:r>
        </a:p>
      </dsp:txBody>
      <dsp:txXfrm>
        <a:off x="5446379" y="1734029"/>
        <a:ext cx="1901324" cy="1040896"/>
      </dsp:txXfrm>
    </dsp:sp>
    <dsp:sp modelId="{7BABA6D3-4F9F-A64C-A8FC-F2F434C331CB}">
      <dsp:nvSpPr>
        <dsp:cNvPr id="0" name=""/>
        <dsp:cNvSpPr/>
      </dsp:nvSpPr>
      <dsp:spPr>
        <a:xfrm rot="77637">
          <a:off x="7347630" y="2243206"/>
          <a:ext cx="576530" cy="35560"/>
        </a:xfrm>
        <a:custGeom>
          <a:avLst/>
          <a:gdLst/>
          <a:ahLst/>
          <a:cxnLst/>
          <a:rect l="0" t="0" r="0" b="0"/>
          <a:pathLst>
            <a:path>
              <a:moveTo>
                <a:pt x="0" y="17780"/>
              </a:moveTo>
              <a:lnTo>
                <a:pt x="576530" y="177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77637">
        <a:off x="7621482" y="2246574"/>
        <a:ext cx="28826" cy="28826"/>
      </dsp:txXfrm>
    </dsp:sp>
    <dsp:sp modelId="{DDD5AADB-C215-3F47-994F-D041DFC8938F}">
      <dsp:nvSpPr>
        <dsp:cNvPr id="0" name=""/>
        <dsp:cNvSpPr/>
      </dsp:nvSpPr>
      <dsp:spPr>
        <a:xfrm>
          <a:off x="7924087" y="1839609"/>
          <a:ext cx="2935637" cy="855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Gain de 10% sur 10 000m2= 650 000 €/an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7924087" y="1839609"/>
        <a:ext cx="2935637" cy="8557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F22225-D271-E142-8F26-D361C44B3BD8}">
      <dsp:nvSpPr>
        <dsp:cNvPr id="0" name=""/>
        <dsp:cNvSpPr/>
      </dsp:nvSpPr>
      <dsp:spPr>
        <a:xfrm>
          <a:off x="0" y="1675686"/>
          <a:ext cx="2382588" cy="108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Flexibilité</a:t>
          </a:r>
          <a:r>
            <a:rPr lang="fr-FR" sz="1600" kern="1200" baseline="0" dirty="0" smtClean="0"/>
            <a:t> et mutualisation</a:t>
          </a:r>
          <a:endParaRPr lang="fr-FR" sz="1600" kern="1200" dirty="0"/>
        </a:p>
      </dsp:txBody>
      <dsp:txXfrm>
        <a:off x="0" y="1675686"/>
        <a:ext cx="2382588" cy="1088062"/>
      </dsp:txXfrm>
    </dsp:sp>
    <dsp:sp modelId="{729625E4-E54B-874C-A12B-07475E96F905}">
      <dsp:nvSpPr>
        <dsp:cNvPr id="0" name=""/>
        <dsp:cNvSpPr/>
      </dsp:nvSpPr>
      <dsp:spPr>
        <a:xfrm rot="21278137">
          <a:off x="2381346" y="2175397"/>
          <a:ext cx="567388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567388" y="1779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278137">
        <a:off x="2650855" y="2179010"/>
        <a:ext cx="28369" cy="28369"/>
      </dsp:txXfrm>
    </dsp:sp>
    <dsp:sp modelId="{3DB05058-7B5F-A641-BD99-0030EC06CE80}">
      <dsp:nvSpPr>
        <dsp:cNvPr id="0" name=""/>
        <dsp:cNvSpPr/>
      </dsp:nvSpPr>
      <dsp:spPr>
        <a:xfrm>
          <a:off x="2947492" y="1557084"/>
          <a:ext cx="1748060" cy="1219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Transparence et conduite du changement</a:t>
          </a:r>
          <a:endParaRPr lang="fr-FR" sz="1400" kern="1200" dirty="0"/>
        </a:p>
      </dsp:txBody>
      <dsp:txXfrm>
        <a:off x="2947492" y="1557084"/>
        <a:ext cx="1748060" cy="1219175"/>
      </dsp:txXfrm>
    </dsp:sp>
    <dsp:sp modelId="{FAA3CC22-3F27-F54F-A8A4-D01F6CE46A28}">
      <dsp:nvSpPr>
        <dsp:cNvPr id="0" name=""/>
        <dsp:cNvSpPr/>
      </dsp:nvSpPr>
      <dsp:spPr>
        <a:xfrm rot="400451">
          <a:off x="4692991" y="2192799"/>
          <a:ext cx="755861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755861" y="177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400451">
        <a:off x="5052025" y="2191700"/>
        <a:ext cx="37793" cy="37793"/>
      </dsp:txXfrm>
    </dsp:sp>
    <dsp:sp modelId="{AE647E22-21BF-E543-9225-751E87966592}">
      <dsp:nvSpPr>
        <dsp:cNvPr id="0" name=""/>
        <dsp:cNvSpPr/>
      </dsp:nvSpPr>
      <dsp:spPr>
        <a:xfrm>
          <a:off x="5446292" y="1733564"/>
          <a:ext cx="1903183" cy="1041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kern="1200" dirty="0" smtClean="0"/>
            <a:t>Marque employeur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kern="1200" dirty="0" smtClean="0"/>
            <a:t>Usager acteur</a:t>
          </a:r>
        </a:p>
      </dsp:txBody>
      <dsp:txXfrm>
        <a:off x="5446292" y="1733564"/>
        <a:ext cx="1903183" cy="1041913"/>
      </dsp:txXfrm>
    </dsp:sp>
    <dsp:sp modelId="{7BABA6D3-4F9F-A64C-A8FC-F2F434C331CB}">
      <dsp:nvSpPr>
        <dsp:cNvPr id="0" name=""/>
        <dsp:cNvSpPr/>
      </dsp:nvSpPr>
      <dsp:spPr>
        <a:xfrm rot="77637">
          <a:off x="7349401" y="2243239"/>
          <a:ext cx="577094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577094" y="177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77637">
        <a:off x="7623521" y="2246610"/>
        <a:ext cx="28854" cy="28854"/>
      </dsp:txXfrm>
    </dsp:sp>
    <dsp:sp modelId="{DDD5AADB-C215-3F47-994F-D041DFC8938F}">
      <dsp:nvSpPr>
        <dsp:cNvPr id="0" name=""/>
        <dsp:cNvSpPr/>
      </dsp:nvSpPr>
      <dsp:spPr>
        <a:xfrm>
          <a:off x="7926422" y="1839247"/>
          <a:ext cx="2938506" cy="856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Pilotage à distance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Proposition de services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7926422" y="1839247"/>
        <a:ext cx="2938506" cy="856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BFBD05-EAA9-42A8-B9EF-3F332B3D29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644CB0-E8EF-4193-AB6A-0B2A0256F2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BD85E9-EDD1-470B-8397-4D1E2CD0C0C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2DC81E-0632-454C-82A2-72BFEF9349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4A87A2-54FF-4995-AE89-79F24E6B437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86E4F1-F7C8-4E2A-B3C1-8FAC73CBF8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8D8248-BE3E-4835-A13A-CAF8AA5628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D51F5D-CCDE-4FBA-ADC8-0ECC58B47B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B26B43-3E8E-4EF0-AE7B-33A48C0427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13A6EE-F00B-4B05-A0CD-DF5949B4EB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3044E7-0A3F-4FE2-8151-0B677AD94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1" tIns="49506" rIns="99011" bIns="495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81D294-D4D1-4A7D-A213-C66E8AE9E38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B8D15A-11C2-488C-932E-008A738E0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CD53C1-3728-49B9-88B0-88FD0E12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5E72DC-AB1A-4879-B2BC-A79D0F1AB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7616E0-2DCC-41DE-82F1-536DDE38E17E}" type="slidenum">
              <a:rPr lang="fr-FR" altLang="fr-FR" sz="1300" b="0" smtClean="0">
                <a:solidFill>
                  <a:schemeClr val="tx1"/>
                </a:solidFill>
              </a:rPr>
              <a:pPr/>
              <a:t>11</a:t>
            </a:fld>
            <a:endParaRPr lang="fr-FR" altLang="fr-FR" sz="13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odèl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700" y="1917939"/>
            <a:ext cx="10515600" cy="937404"/>
          </a:xfrm>
          <a:prstGeom prst="rect">
            <a:avLst/>
          </a:prstGeom>
        </p:spPr>
        <p:txBody>
          <a:bodyPr/>
          <a:lstStyle>
            <a:lvl1pPr algn="ctr">
              <a:defRPr lang="fr-FR" sz="3200" b="1" kern="1200" dirty="0">
                <a:solidFill>
                  <a:srgbClr val="7EAC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901700" y="2966884"/>
            <a:ext cx="10515600" cy="2766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73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91C000-72C5-41E1-9B88-796CA9DE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FD68CB-AA64-4FF0-AE57-B529DDAE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188351-82E7-42F1-B6A1-A8E8C1E8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323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58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057400" indent="-228600">
              <a:buClr>
                <a:srgbClr val="7EACCA"/>
              </a:buClr>
              <a:buFont typeface="Arial" panose="020B0604020202020204" pitchFamily="34" charset="0"/>
              <a:buChar char="–"/>
              <a:defRPr sz="1100">
                <a:solidFill>
                  <a:srgbClr val="7EACC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92F871-D763-48A4-A82B-9C40FDB10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3CE3-DA38-4FBE-8053-7DCBCBA04C10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841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02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1" y="1825625"/>
            <a:ext cx="51562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25A4B7-2C0A-4077-ABB1-94492AB36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E76C-1E01-4ACA-AAF9-ED7C4328B2B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09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9" y="365129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05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D16495-9CFE-400A-A79C-CB68027BE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5D53-1985-4CA7-B461-8F5D6B33A306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34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5433BA-5D08-400D-8CE7-696A6ED65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2905-5E63-46EA-AB74-A19907AA28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958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F160DD-33C5-47D1-BD58-988AA06BE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12192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7" r:id="rId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7CE7621-69BC-4CBB-92F2-BE04F0019E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13500"/>
            <a:ext cx="12192000" cy="444500"/>
          </a:xfrm>
          <a:prstGeom prst="rect">
            <a:avLst/>
          </a:prstGeom>
          <a:solidFill>
            <a:srgbClr val="7EACCA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2051" name="Espace réservé du titr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758490-1604-416E-8C9A-B88D07549B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57163"/>
            <a:ext cx="917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4100" name="Espace réservé du text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A65363-B66D-4788-AD1E-376A95B07D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2160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0"/>
            <a:endParaRPr lang="fr-FR" altLang="fr-FR" dirty="0"/>
          </a:p>
        </p:txBody>
      </p:sp>
      <p:pic>
        <p:nvPicPr>
          <p:cNvPr id="2053" name="Pictur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263634-B451-4228-8832-9E27A24355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112713"/>
            <a:ext cx="1263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624C8E-75DC-4DC3-B017-6516B5AE07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913" y="6469063"/>
            <a:ext cx="10972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400" i="1">
                <a:solidFill>
                  <a:schemeClr val="bg1"/>
                </a:solidFill>
              </a:rPr>
              <a:t>SBA : combiner transition numérique et transition énergétique au service de tous les usagers </a:t>
            </a:r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14C553-3625-43AE-A3B0-428A969A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492875"/>
            <a:ext cx="928687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25EA88-4018-4E8B-96B6-8C4D266A0360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3" r:id="rId2"/>
    <p:sldLayoutId id="2147485839" r:id="rId3"/>
    <p:sldLayoutId id="2147485834" r:id="rId4"/>
    <p:sldLayoutId id="2147485840" r:id="rId5"/>
    <p:sldLayoutId id="2147485835" r:id="rId6"/>
    <p:sldLayoutId id="2147485836" r:id="rId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9pPr>
    </p:titleStyle>
    <p:bodyStyle>
      <a:lvl1pPr marL="457200" indent="-4572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70AD47"/>
        </a:buClr>
        <a:buFont typeface="Wingdings" panose="05000000000000000000" pitchFamily="2" charset="2"/>
        <a:buChar char="ü"/>
        <a:defRPr b="1" kern="1200" cap="none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58775" algn="l" rtl="0" eaLnBrk="0" fontAlgn="base" hangingPunct="0">
        <a:lnSpc>
          <a:spcPct val="130000"/>
        </a:lnSpc>
        <a:spcBef>
          <a:spcPts val="1000"/>
        </a:spcBef>
        <a:spcAft>
          <a:spcPct val="0"/>
        </a:spcAft>
        <a:buClr>
          <a:srgbClr val="2F5597"/>
        </a:buClr>
        <a:buSzPct val="100000"/>
        <a:buFont typeface="Arial" panose="020B0604020202020204" pitchFamily="34" charset="0"/>
        <a:buChar char="•"/>
        <a:defRPr sz="1600" kern="1200">
          <a:solidFill>
            <a:srgbClr val="156C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595959"/>
        </a:buClr>
        <a:buFont typeface="Courier New" panose="02070309020205020404" pitchFamily="49" charset="0"/>
        <a:buChar char="o"/>
        <a:defRPr sz="1400" i="1" kern="1200">
          <a:solidFill>
            <a:srgbClr val="7F7F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A6A6A6"/>
        </a:buClr>
        <a:buFont typeface="Arial" panose="020B0604020202020204" pitchFamily="34" charset="0"/>
        <a:buChar char="•"/>
        <a:defRPr sz="1200" kern="1200">
          <a:solidFill>
            <a:srgbClr val="9696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EACCA"/>
        </a:buClr>
        <a:buFont typeface="Arial" panose="020B0604020202020204" pitchFamily="34" charset="0"/>
        <a:defRPr sz="2000" kern="1200">
          <a:solidFill>
            <a:srgbClr val="7EACC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smartbuildingsalliance.org/commission/valorisation-des-actif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D39791-82E6-40C0-9D5D-5BBD7B131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6513" y="-1"/>
            <a:ext cx="12360276" cy="6856091"/>
          </a:xfrm>
          <a:prstGeom prst="rect">
            <a:avLst/>
          </a:prstGeom>
        </p:spPr>
      </p:pic>
      <p:sp>
        <p:nvSpPr>
          <p:cNvPr id="9219" name="Espace réservé du text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AB76F8-9C2B-49F3-9A8C-26C08EB8CAE7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10247417" y="6391175"/>
            <a:ext cx="2053665" cy="433136"/>
          </a:xfr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FR" altLang="fr-FR" sz="3200" b="1" dirty="0">
                <a:solidFill>
                  <a:srgbClr val="4C4C4D"/>
                </a:solidFill>
                <a:latin typeface="Lobster 1.4" panose="02000506000000020003" pitchFamily="50" charset="0"/>
              </a:rPr>
              <a:t>Juin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72E7FF-51AB-4879-9BC9-8DA56CEE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vous ?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89133C-0C34-429B-9368-D2ECDB0EB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Votre expérience et votre </a:t>
            </a:r>
            <a:r>
              <a:rPr lang="fr-FR" dirty="0" smtClean="0"/>
              <a:t>créativité </a:t>
            </a:r>
            <a:r>
              <a:rPr lang="fr-FR" dirty="0" smtClean="0"/>
              <a:t>nous intéresse !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Inscrivez-vous à la commission sur le site de la SBA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3BF77E-4B0E-480E-86D4-44F051B95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319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D54CA9-CFDC-4954-A0F9-0BD4D12B795B}"/>
              </a:ext>
            </a:extLst>
          </p:cNvPr>
          <p:cNvSpPr/>
          <p:nvPr/>
        </p:nvSpPr>
        <p:spPr>
          <a:xfrm>
            <a:off x="0" y="6346825"/>
            <a:ext cx="1219200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8435" name="Pictur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FDF9C4-BF39-4DB9-BBDD-EA2367AB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30200"/>
            <a:ext cx="17700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ZoneText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141084-29CC-484D-8AB8-1E80A34C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6488113"/>
            <a:ext cx="77104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70AD47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7F7F7F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1050" b="0" dirty="0">
                <a:solidFill>
                  <a:schemeClr val="bg1">
                    <a:lumMod val="50000"/>
                  </a:schemeClr>
                </a:solidFill>
              </a:rPr>
              <a:t>Tél : </a:t>
            </a:r>
            <a:r>
              <a:rPr lang="fr-FR" altLang="fr-FR" sz="1050" dirty="0">
                <a:solidFill>
                  <a:schemeClr val="bg1">
                    <a:lumMod val="50000"/>
                  </a:schemeClr>
                </a:solidFill>
              </a:rPr>
              <a:t>0820 712 720 </a:t>
            </a:r>
            <a:r>
              <a:rPr lang="fr-FR" altLang="fr-FR" sz="1050" b="0" dirty="0">
                <a:solidFill>
                  <a:schemeClr val="bg1">
                    <a:lumMod val="50000"/>
                  </a:schemeClr>
                </a:solidFill>
              </a:rPr>
              <a:t>– email : </a:t>
            </a:r>
            <a:r>
              <a:rPr lang="fr-FR" altLang="fr-FR" sz="1050" dirty="0">
                <a:solidFill>
                  <a:schemeClr val="bg1">
                    <a:lumMod val="50000"/>
                  </a:schemeClr>
                </a:solidFill>
              </a:rPr>
              <a:t>contact@smartbuildingsalliance.org – www.smartbuildingsalliance.org</a:t>
            </a:r>
          </a:p>
        </p:txBody>
      </p:sp>
      <p:sp>
        <p:nvSpPr>
          <p:cNvPr id="9" name="Titr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C6D2EC-18F6-488D-B6D6-4ABFB75E2AEC}"/>
              </a:ext>
            </a:extLst>
          </p:cNvPr>
          <p:cNvSpPr txBox="1">
            <a:spLocks/>
          </p:cNvSpPr>
          <p:nvPr/>
        </p:nvSpPr>
        <p:spPr>
          <a:xfrm>
            <a:off x="1839913" y="2616200"/>
            <a:ext cx="8358187" cy="400050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Comptes-rendus, documents, prochaines dates de réunions sur la page de la </a:t>
            </a:r>
            <a:r>
              <a:rPr lang="fr-FR" alt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commission</a:t>
            </a:r>
            <a:endParaRPr lang="fr-FR" altLang="fr-FR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05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(espace réservé aux membres de la SBA)</a:t>
            </a:r>
          </a:p>
        </p:txBody>
      </p:sp>
      <p:sp>
        <p:nvSpPr>
          <p:cNvPr id="7" name="Titr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6C74A4-A05F-47B7-B8B5-FE3A59F2D464}"/>
              </a:ext>
            </a:extLst>
          </p:cNvPr>
          <p:cNvSpPr txBox="1">
            <a:spLocks/>
          </p:cNvSpPr>
          <p:nvPr/>
        </p:nvSpPr>
        <p:spPr>
          <a:xfrm>
            <a:off x="2868328" y="1670050"/>
            <a:ext cx="7498080" cy="735013"/>
          </a:xfr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Présidente de la commission Valorisation des Actifs &amp; Modèles Economiques</a:t>
            </a:r>
          </a:p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Botella – Aristote &amp; co</a:t>
            </a:r>
          </a:p>
          <a:p>
            <a:pPr algn="ctr" eaLnBrk="1" hangingPunct="1">
              <a:lnSpc>
                <a:spcPct val="114000"/>
              </a:lnSpc>
              <a:defRPr/>
            </a:pPr>
            <a:r>
              <a:rPr lang="fr-FR" altLang="fr-FR" sz="14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(mbotella@aristoteandco.com  - 06 09 93 05 06)</a:t>
            </a:r>
          </a:p>
        </p:txBody>
      </p:sp>
      <p:pic>
        <p:nvPicPr>
          <p:cNvPr id="18439" name="Pictur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AA24DC-B44E-487C-B932-A705B527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3" y="6440488"/>
            <a:ext cx="5699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72E7FF-51AB-4879-9BC9-8DA56CEE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Bref Historique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89133C-0C34-429B-9368-D2ECDB0EB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Valorisation = localisation</a:t>
            </a:r>
          </a:p>
          <a:p>
            <a:r>
              <a:rPr lang="fr-FR" dirty="0" smtClean="0"/>
              <a:t>Contre exemple = Opéra / St Lazare vs Triangle d’or historique</a:t>
            </a:r>
          </a:p>
          <a:p>
            <a:r>
              <a:rPr lang="fr-FR" dirty="0" smtClean="0"/>
              <a:t>Elément d’explication = perméabilité entre travail et loisirs, services à l’utilisateur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création de valeur devient multiple autour des usages et les modèles économiques associés varient en conséquence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3BF77E-4B0E-480E-86D4-44F051B95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319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72E7FF-51AB-4879-9BC9-8DA56CEE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création et la captation de la valeur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89133C-0C34-429B-9368-D2ECDB0EB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le smart participe-t-il à la création de valeur ?</a:t>
            </a:r>
          </a:p>
          <a:p>
            <a:r>
              <a:rPr lang="fr-FR" dirty="0" smtClean="0"/>
              <a:t>La création de valeur pour qui ?</a:t>
            </a:r>
          </a:p>
          <a:p>
            <a:pPr lvl="1"/>
            <a:r>
              <a:rPr lang="fr-FR" sz="1800" dirty="0" smtClean="0"/>
              <a:t>Propriétaires / bailleurs / Collectivités</a:t>
            </a:r>
          </a:p>
          <a:p>
            <a:pPr lvl="1"/>
            <a:r>
              <a:rPr lang="fr-FR" sz="1800" dirty="0" smtClean="0"/>
              <a:t>Entreprises utilisatrices</a:t>
            </a:r>
          </a:p>
          <a:p>
            <a:pPr lvl="1"/>
            <a:r>
              <a:rPr lang="fr-FR" sz="1800" dirty="0" smtClean="0"/>
              <a:t>Collaborateurs </a:t>
            </a:r>
          </a:p>
          <a:p>
            <a:pPr lvl="1"/>
            <a:r>
              <a:rPr lang="fr-FR" sz="1800" dirty="0" smtClean="0"/>
              <a:t>Bailleurs sociaux</a:t>
            </a:r>
          </a:p>
          <a:p>
            <a:pPr lvl="1"/>
            <a:r>
              <a:rPr lang="fr-FR" sz="1800" dirty="0" smtClean="0"/>
              <a:t>Habitants / Usagers 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La valeur peut découler en cascade mais la cible N°1 reste le Donneur d’Ordre</a:t>
            </a: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3BF77E-4B0E-480E-86D4-44F051B95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319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72E7FF-51AB-4879-9BC9-8DA56CEE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4" y="157163"/>
            <a:ext cx="9207126" cy="84389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Enjeu : faire percevoir la valeur du Smart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89133C-0C34-429B-9368-D2ECDB0EB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Identification du donneur d’ordre avec lequel se co - construit le Business Model</a:t>
            </a:r>
          </a:p>
          <a:p>
            <a:r>
              <a:rPr lang="fr-FR" dirty="0" smtClean="0"/>
              <a:t>Répondre aux enjeux du donneur d’ordre en mettant en évidence l’efficience</a:t>
            </a:r>
          </a:p>
          <a:p>
            <a:r>
              <a:rPr lang="fr-FR" dirty="0" smtClean="0"/>
              <a:t>Les freins :</a:t>
            </a:r>
          </a:p>
          <a:p>
            <a:pPr lvl="1"/>
            <a:r>
              <a:rPr lang="fr-FR" sz="1800" dirty="0" smtClean="0"/>
              <a:t>Une valeur ajoutée insuffisamment perçue par les donneurs d’ordre</a:t>
            </a:r>
          </a:p>
          <a:p>
            <a:pPr lvl="1"/>
            <a:r>
              <a:rPr lang="fr-FR" sz="1800" dirty="0" smtClean="0"/>
              <a:t>Les atouts du smart pour déjouer l’obsolescence des bâtiments encore mal connus</a:t>
            </a:r>
          </a:p>
          <a:p>
            <a:pPr lvl="1"/>
            <a:r>
              <a:rPr lang="fr-FR" sz="1800" dirty="0" smtClean="0"/>
              <a:t>Des sources de financement du smart associés à des services , à inventer</a:t>
            </a:r>
          </a:p>
          <a:p>
            <a:pPr lvl="1"/>
            <a:r>
              <a:rPr lang="fr-FR" sz="1800" dirty="0" smtClean="0"/>
              <a:t>Enjeu de la récupération / appartenance / sécurisation des données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3BF77E-4B0E-480E-86D4-44F051B95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319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A3A37E-501E-4879-8FF3-D552BD81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proposition de la commission : 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BD3258-057D-41BE-8C5F-06717681C8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>
              <a:solidFill>
                <a:srgbClr val="2E75B6"/>
              </a:solidFill>
            </a:endParaRPr>
          </a:p>
          <a:p>
            <a:r>
              <a:rPr lang="fr-FR" dirty="0" smtClean="0">
                <a:solidFill>
                  <a:srgbClr val="2E75B6"/>
                </a:solidFill>
              </a:rPr>
              <a:t>Sensibilisation Macro</a:t>
            </a:r>
          </a:p>
          <a:p>
            <a:r>
              <a:rPr lang="fr-FR" dirty="0" smtClean="0"/>
              <a:t>Les grandes inefficiences :</a:t>
            </a:r>
          </a:p>
          <a:p>
            <a:pPr lvl="1"/>
            <a:r>
              <a:rPr lang="fr-FR" dirty="0" smtClean="0"/>
              <a:t>Les 6 familles de services SBA</a:t>
            </a:r>
          </a:p>
          <a:p>
            <a:pPr lvl="1"/>
            <a:r>
              <a:rPr lang="fr-FR" dirty="0" smtClean="0"/>
              <a:t>Les grands enjeux sociétaux</a:t>
            </a:r>
          </a:p>
          <a:p>
            <a:r>
              <a:rPr lang="fr-FR" dirty="0" smtClean="0"/>
              <a:t>La constitution d’une bibliothèque de références à disposition des membres de la SBA</a:t>
            </a:r>
          </a:p>
          <a:p>
            <a:r>
              <a:rPr lang="fr-FR" dirty="0" smtClean="0"/>
              <a:t>L’origine de la référence identifiée et datée</a:t>
            </a:r>
          </a:p>
          <a:p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FA8236-278C-41C2-94C6-AF94C324FA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 smtClean="0">
              <a:solidFill>
                <a:srgbClr val="2E75B6"/>
              </a:solidFill>
            </a:endParaRPr>
          </a:p>
          <a:p>
            <a:r>
              <a:rPr lang="fr-FR" dirty="0" smtClean="0">
                <a:solidFill>
                  <a:srgbClr val="2E75B6"/>
                </a:solidFill>
              </a:rPr>
              <a:t>Preuve Micro et l’arbre de décision </a:t>
            </a:r>
            <a:r>
              <a:rPr lang="fr-FR" dirty="0" smtClean="0"/>
              <a:t>:</a:t>
            </a:r>
          </a:p>
          <a:p>
            <a:r>
              <a:rPr lang="fr-FR" dirty="0" smtClean="0"/>
              <a:t>Mise en lumière des enjeux du Donneur d’Ordre</a:t>
            </a:r>
          </a:p>
          <a:p>
            <a:r>
              <a:rPr lang="fr-FR" dirty="0" smtClean="0"/>
              <a:t>Traduction financière actuelle et post-smart</a:t>
            </a:r>
          </a:p>
          <a:p>
            <a:r>
              <a:rPr lang="fr-FR" dirty="0" smtClean="0"/>
              <a:t>Co-construction du ou des Business Models adaptés et leur financement</a:t>
            </a:r>
          </a:p>
          <a:p>
            <a:r>
              <a:rPr lang="fr-FR" dirty="0" smtClean="0"/>
              <a:t>Mise à disposition d’un support clair pour la communication interne du DO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CC5E33-FD97-4509-BD49-642F9A9B3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3646" y="956235"/>
            <a:ext cx="1123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Créer un outil d’aide à la formalisation des enjeux des donneurs d’ordre puis à la prise de décision par la preuve du ROInnovation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837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A3A37E-501E-4879-8FF3-D552BD81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niveau Macro – quelques exemples d’inefficience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BD3258-057D-41BE-8C5F-06717681C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479550"/>
          </a:xfrm>
        </p:spPr>
        <p:txBody>
          <a:bodyPr/>
          <a:lstStyle/>
          <a:p>
            <a:r>
              <a:rPr lang="fr-FR" dirty="0" smtClean="0"/>
              <a:t>Bien-être / santé :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1-Pollution de l’air aux particules fines </a:t>
            </a:r>
            <a:r>
              <a:rPr lang="fr-FR" dirty="0" smtClean="0"/>
              <a:t>:</a:t>
            </a:r>
          </a:p>
          <a:p>
            <a:pPr lvl="1"/>
            <a:r>
              <a:rPr lang="fr-FR" b="0" dirty="0" smtClean="0"/>
              <a:t>48 000 décès par an</a:t>
            </a:r>
          </a:p>
          <a:p>
            <a:pPr lvl="1"/>
            <a:r>
              <a:rPr lang="fr-FR" b="0" dirty="0" smtClean="0"/>
              <a:t>3</a:t>
            </a:r>
            <a:r>
              <a:rPr lang="fr-FR" b="0" baseline="30000" dirty="0" smtClean="0"/>
              <a:t>ème</a:t>
            </a:r>
            <a:r>
              <a:rPr lang="fr-FR" b="0" dirty="0" smtClean="0"/>
              <a:t> cause de décès après l’alcool et le tabagisme</a:t>
            </a:r>
          </a:p>
          <a:p>
            <a:pPr lvl="1"/>
            <a:r>
              <a:rPr lang="fr-FR" b="0" dirty="0" smtClean="0"/>
              <a:t>Le trafic routier est responsable de 28% des GES en France</a:t>
            </a:r>
          </a:p>
          <a:p>
            <a:pPr>
              <a:buNone/>
            </a:pPr>
            <a:endParaRPr lang="fr-FR" b="0" dirty="0" smtClean="0"/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2-L’air intérieur est 5 à 7 fois plus pollué à l’intérieur qu’à l’extérieur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FA8236-278C-41C2-94C6-AF94C324FA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Références </a:t>
            </a:r>
            <a:r>
              <a:rPr lang="fr-FR" b="0" dirty="0" smtClean="0"/>
              <a:t>:</a:t>
            </a:r>
          </a:p>
          <a:p>
            <a:endParaRPr lang="fr-FR" b="0" dirty="0" smtClean="0"/>
          </a:p>
          <a:p>
            <a:pPr lvl="1"/>
            <a:r>
              <a:rPr lang="fr-FR" sz="1800" dirty="0" smtClean="0"/>
              <a:t>Fondation Nicolas Hulot</a:t>
            </a:r>
          </a:p>
          <a:p>
            <a:pPr lvl="1"/>
            <a:r>
              <a:rPr lang="fr-FR" sz="1800" dirty="0" smtClean="0"/>
              <a:t>Air</a:t>
            </a:r>
            <a:r>
              <a:rPr lang="fr-FR" sz="1800" dirty="0" smtClean="0"/>
              <a:t> </a:t>
            </a:r>
            <a:r>
              <a:rPr lang="fr-FR" sz="1800" dirty="0" smtClean="0"/>
              <a:t>P</a:t>
            </a:r>
            <a:r>
              <a:rPr lang="fr-FR" sz="1800" dirty="0" smtClean="0"/>
              <a:t>arif</a:t>
            </a:r>
            <a:endParaRPr lang="fr-FR" sz="1800" dirty="0" smtClean="0"/>
          </a:p>
          <a:p>
            <a:pPr lvl="1"/>
            <a:r>
              <a:rPr lang="fr-FR" sz="1800" dirty="0" smtClean="0"/>
              <a:t>OQAI- Observatoire de la qualité de l’air	</a:t>
            </a:r>
          </a:p>
          <a:p>
            <a:pPr>
              <a:buNone/>
            </a:pPr>
            <a:endParaRPr lang="fr-FR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CC5E33-FD97-4509-BD49-642F9A9B3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837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A3A37E-501E-4879-8FF3-D552BD81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niveau Macro – quelques exemples d’inefficience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BD3258-057D-41BE-8C5F-06717681C8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000" dirty="0" smtClean="0"/>
              <a:t>Transport/mobilité Parking:</a:t>
            </a:r>
            <a:r>
              <a:rPr lang="fr-FR" dirty="0" smtClean="0"/>
              <a:t>	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Une voiture est stationnée 95% du temps et utilisée en moyenne 34mn par jour</a:t>
            </a:r>
          </a:p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30% des voitures en circulation en recherche d’une place</a:t>
            </a:r>
          </a:p>
          <a:p>
            <a:r>
              <a:rPr lang="fr-FR" dirty="0" smtClean="0"/>
              <a:t>Le trafic routier est responsable de 28% des GES en France</a:t>
            </a:r>
          </a:p>
          <a:p>
            <a:endParaRPr lang="fr-FR" dirty="0" smtClean="0"/>
          </a:p>
          <a:p>
            <a:r>
              <a:rPr lang="fr-FR" dirty="0" smtClean="0"/>
              <a:t>Les Franciliens passent</a:t>
            </a:r>
            <a:r>
              <a:rPr lang="fr-FR" dirty="0" smtClean="0"/>
              <a:t> quotidiennement 1h32 </a:t>
            </a:r>
            <a:r>
              <a:rPr lang="fr-FR" dirty="0" smtClean="0"/>
              <a:t>dans les transports</a:t>
            </a:r>
          </a:p>
          <a:p>
            <a:endParaRPr lang="fr-FR" dirty="0" smtClean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FA8236-278C-41C2-94C6-AF94C324FA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Références :</a:t>
            </a:r>
          </a:p>
          <a:p>
            <a:pPr lvl="1"/>
            <a:r>
              <a:rPr lang="fr-FR" sz="1800" dirty="0" smtClean="0"/>
              <a:t>FNMS*</a:t>
            </a:r>
          </a:p>
          <a:p>
            <a:pPr lvl="1"/>
            <a:r>
              <a:rPr lang="fr-FR" sz="1800" dirty="0" smtClean="0"/>
              <a:t>Ville de </a:t>
            </a:r>
            <a:r>
              <a:rPr lang="fr-FR" sz="1800" dirty="0" err="1" smtClean="0"/>
              <a:t>Paris-</a:t>
            </a:r>
            <a:r>
              <a:rPr lang="fr-FR" sz="1800" dirty="0" smtClean="0"/>
              <a:t> Voirie de Paris</a:t>
            </a:r>
          </a:p>
          <a:p>
            <a:pPr lvl="1"/>
            <a:r>
              <a:rPr lang="fr-FR" sz="1800" dirty="0" smtClean="0"/>
              <a:t>Fondation Nicolas Hulot</a:t>
            </a:r>
          </a:p>
          <a:p>
            <a:pPr lvl="1"/>
            <a:r>
              <a:rPr lang="fr-FR" sz="1800" dirty="0" smtClean="0"/>
              <a:t>IAU**	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FontTx/>
              <a:buChar char="•"/>
            </a:pPr>
            <a:r>
              <a:rPr lang="fr-FR" sz="1400" b="0" dirty="0" smtClean="0">
                <a:solidFill>
                  <a:schemeClr val="accent1">
                    <a:lumMod val="50000"/>
                  </a:schemeClr>
                </a:solidFill>
              </a:rPr>
              <a:t>* Fédération nationale des métiers du stationnement</a:t>
            </a:r>
          </a:p>
          <a:p>
            <a:pPr>
              <a:buFontTx/>
              <a:buChar char="•"/>
            </a:pPr>
            <a:r>
              <a:rPr lang="fr-FR" sz="1400" b="0" dirty="0" smtClean="0">
                <a:solidFill>
                  <a:schemeClr val="accent1">
                    <a:lumMod val="50000"/>
                  </a:schemeClr>
                </a:solidFill>
              </a:rPr>
              <a:t>** Institut d’aménagement et d’urbanisme d’Ile de France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CC5E33-FD97-4509-BD49-642F9A9B3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837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A3A37E-501E-4879-8FF3-D552BD81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niveau Micro  – quelle méthodologie ?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CC5E33-FD97-4509-BD49-642F9A9B3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1"/>
          </p:nvPr>
        </p:nvGraphicFramePr>
        <p:xfrm>
          <a:off x="567765" y="1825624"/>
          <a:ext cx="11071411" cy="44197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96470" y="866589"/>
            <a:ext cx="7978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Aménagement - gestion des espaces – Services aux usagers</a:t>
            </a:r>
          </a:p>
          <a:p>
            <a:endParaRPr lang="fr-FR" sz="1800" dirty="0" smtClean="0"/>
          </a:p>
          <a:p>
            <a:r>
              <a:rPr lang="fr-FR" sz="2000" dirty="0" smtClean="0"/>
              <a:t>Phase 1 :  Mise en lumière des enjeux – Traduction financière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2589" y="2894113"/>
            <a:ext cx="228600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Classe de services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301998" y="2883647"/>
            <a:ext cx="2166472" cy="313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Inefficience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916706" y="2883647"/>
            <a:ext cx="198717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Base référent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815294" y="2883648"/>
            <a:ext cx="245035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Impact donneur d’ordre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12588" y="5901766"/>
            <a:ext cx="2480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*</a:t>
            </a:r>
            <a:r>
              <a:rPr lang="fr-FR" sz="1200" b="0" dirty="0" smtClean="0"/>
              <a:t>Buzzy Ratio Arseg 2016</a:t>
            </a:r>
            <a:endParaRPr lang="fr-FR" sz="12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837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A3A37E-501E-4879-8FF3-D552BD81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niveau Micro  – quelle méthodologie ?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CC5E33-FD97-4509-BD49-642F9A9B3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73CE3-DA38-4FBE-8053-7DCBCBA04C10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1"/>
          </p:nvPr>
        </p:nvGraphicFramePr>
        <p:xfrm>
          <a:off x="567765" y="1825624"/>
          <a:ext cx="11071411" cy="44197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96470" y="866589"/>
            <a:ext cx="79785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Aménagement - gestion des espaces – Services aux usagers</a:t>
            </a:r>
          </a:p>
          <a:p>
            <a:endParaRPr lang="fr-FR" sz="1800" dirty="0" smtClean="0"/>
          </a:p>
          <a:p>
            <a:r>
              <a:rPr lang="fr-FR" sz="2000" dirty="0" smtClean="0"/>
              <a:t>Phase 2 :  Impact du smart dans le gain de l’efficience – à développer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12589" y="2894113"/>
            <a:ext cx="228600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Interopérabilité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301998" y="2883647"/>
            <a:ext cx="2166472" cy="313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Temps réel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916706" y="2883647"/>
            <a:ext cx="198717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Personnalisation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815294" y="2853766"/>
            <a:ext cx="245035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Communication/réseau</a:t>
            </a:r>
            <a:endParaRPr lang="fr-FR" sz="1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8370561"/>
      </p:ext>
    </p:extLst>
  </p:cSld>
  <p:clrMapOvr>
    <a:masterClrMapping/>
  </p:clrMapOvr>
</p:sld>
</file>

<file path=ppt/theme/theme1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34983</TotalTime>
  <Words>709</Words>
  <Application>Microsoft Macintosh PowerPoint</Application>
  <PresentationFormat>Personnalisé</PresentationFormat>
  <Paragraphs>123</Paragraphs>
  <Slides>11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Titre</vt:lpstr>
      <vt:lpstr>2_Conception personnalisée</vt:lpstr>
      <vt:lpstr>Diapositive 1</vt:lpstr>
      <vt:lpstr>Bref Historique</vt:lpstr>
      <vt:lpstr>La création et la captation de la valeur</vt:lpstr>
      <vt:lpstr>Enjeu : faire percevoir la valeur du Smart  </vt:lpstr>
      <vt:lpstr>La proposition de la commission : </vt:lpstr>
      <vt:lpstr>Le niveau Macro – quelques exemples d’inefficience</vt:lpstr>
      <vt:lpstr>Le niveau Macro – quelques exemples d’inefficience</vt:lpstr>
      <vt:lpstr>Le niveau Micro  – quelle méthodologie ?</vt:lpstr>
      <vt:lpstr>Le niveau Micro  – quelle méthodologie ?</vt:lpstr>
      <vt:lpstr>Et vous ?</vt:lpstr>
      <vt:lpstr>Diapositive 11</vt:lpstr>
    </vt:vector>
  </TitlesOfParts>
  <Company>TIB-Net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Net@Home</dc:title>
  <dc:creator>olivier</dc:creator>
  <cp:lastModifiedBy>Muriel Botella</cp:lastModifiedBy>
  <cp:revision>895</cp:revision>
  <cp:lastPrinted>2015-08-05T15:52:18Z</cp:lastPrinted>
  <dcterms:created xsi:type="dcterms:W3CDTF">2017-06-28T08:38:40Z</dcterms:created>
  <dcterms:modified xsi:type="dcterms:W3CDTF">2017-06-28T09:59:40Z</dcterms:modified>
</cp:coreProperties>
</file>