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0" r:id="rId1"/>
    <p:sldMasterId id="2147485843" r:id="rId2"/>
    <p:sldMasterId id="2147485857" r:id="rId3"/>
    <p:sldMasterId id="2147484805" r:id="rId4"/>
  </p:sldMasterIdLst>
  <p:notesMasterIdLst>
    <p:notesMasterId r:id="rId58"/>
  </p:notesMasterIdLst>
  <p:handoutMasterIdLst>
    <p:handoutMasterId r:id="rId59"/>
  </p:handoutMasterIdLst>
  <p:sldIdLst>
    <p:sldId id="767" r:id="rId5"/>
    <p:sldId id="768" r:id="rId6"/>
    <p:sldId id="883" r:id="rId7"/>
    <p:sldId id="770" r:id="rId8"/>
    <p:sldId id="890" r:id="rId9"/>
    <p:sldId id="887" r:id="rId10"/>
    <p:sldId id="884" r:id="rId11"/>
    <p:sldId id="892" r:id="rId12"/>
    <p:sldId id="893" r:id="rId13"/>
    <p:sldId id="894" r:id="rId14"/>
    <p:sldId id="895" r:id="rId15"/>
    <p:sldId id="896" r:id="rId16"/>
    <p:sldId id="897" r:id="rId17"/>
    <p:sldId id="898" r:id="rId18"/>
    <p:sldId id="899" r:id="rId19"/>
    <p:sldId id="900" r:id="rId20"/>
    <p:sldId id="901" r:id="rId21"/>
    <p:sldId id="902" r:id="rId22"/>
    <p:sldId id="903" r:id="rId23"/>
    <p:sldId id="904" r:id="rId24"/>
    <p:sldId id="905" r:id="rId25"/>
    <p:sldId id="906" r:id="rId26"/>
    <p:sldId id="907" r:id="rId27"/>
    <p:sldId id="908" r:id="rId28"/>
    <p:sldId id="909" r:id="rId29"/>
    <p:sldId id="910" r:id="rId30"/>
    <p:sldId id="911" r:id="rId31"/>
    <p:sldId id="912" r:id="rId32"/>
    <p:sldId id="913" r:id="rId33"/>
    <p:sldId id="914" r:id="rId34"/>
    <p:sldId id="915" r:id="rId35"/>
    <p:sldId id="916" r:id="rId36"/>
    <p:sldId id="917" r:id="rId37"/>
    <p:sldId id="918" r:id="rId38"/>
    <p:sldId id="919" r:id="rId39"/>
    <p:sldId id="920" r:id="rId40"/>
    <p:sldId id="921" r:id="rId41"/>
    <p:sldId id="922" r:id="rId42"/>
    <p:sldId id="923" r:id="rId43"/>
    <p:sldId id="924" r:id="rId44"/>
    <p:sldId id="925" r:id="rId45"/>
    <p:sldId id="926" r:id="rId46"/>
    <p:sldId id="927" r:id="rId47"/>
    <p:sldId id="928" r:id="rId48"/>
    <p:sldId id="929" r:id="rId49"/>
    <p:sldId id="930" r:id="rId50"/>
    <p:sldId id="931" r:id="rId51"/>
    <p:sldId id="932" r:id="rId52"/>
    <p:sldId id="937" r:id="rId53"/>
    <p:sldId id="934" r:id="rId54"/>
    <p:sldId id="935" r:id="rId55"/>
    <p:sldId id="936" r:id="rId56"/>
    <p:sldId id="702" r:id="rId57"/>
  </p:sldIdLst>
  <p:sldSz cx="12192000" cy="6858000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400"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400"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400"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400"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EACCA"/>
    <a:srgbClr val="156CAF"/>
    <a:srgbClr val="1F4E79"/>
    <a:srgbClr val="CCFFCC"/>
    <a:srgbClr val="FFCC66"/>
    <a:srgbClr val="FFFF99"/>
    <a:srgbClr val="66FFFF"/>
    <a:srgbClr val="639F1F"/>
    <a:srgbClr val="96969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76755" autoAdjust="0"/>
  </p:normalViewPr>
  <p:slideViewPr>
    <p:cSldViewPr snapToGrid="0">
      <p:cViewPr>
        <p:scale>
          <a:sx n="50" d="100"/>
          <a:sy n="50" d="100"/>
        </p:scale>
        <p:origin x="378" y="1392"/>
      </p:cViewPr>
      <p:guideLst>
        <p:guide orient="horz" pos="2205"/>
        <p:guide pos="38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954" y="102"/>
      </p:cViewPr>
      <p:guideLst>
        <p:guide orient="horz" pos="3224"/>
        <p:guide pos="22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1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FBFBD05-EAA9-42A8-B9EF-3F332B3D291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1" tIns="49506" rIns="99011" bIns="4950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 b="0">
                <a:solidFill>
                  <a:schemeClr val="tx1"/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3644CB0-E8EF-4193-AB6A-0B2A0256F2E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1" tIns="49506" rIns="99011" bIns="495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solidFill>
                  <a:schemeClr val="tx1"/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BCBD85E9-EDD1-470B-8397-4D1E2CD0C0C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1" tIns="49506" rIns="99011" bIns="49506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 b="0">
                <a:solidFill>
                  <a:schemeClr val="tx1"/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182DC81E-0632-454C-82A2-72BFEF9349E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1" tIns="49506" rIns="99011" bIns="495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44A87A2-54FF-4995-AE89-79F24E6B437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8220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586E4F1-F7C8-4E2A-B3C1-8FAC73CBF8F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1" tIns="49506" rIns="99011" bIns="4950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 b="0">
                <a:solidFill>
                  <a:schemeClr val="tx1"/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D8D8248-BE3E-4835-A13A-CAF8AA5628D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1" tIns="49506" rIns="99011" bIns="495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solidFill>
                  <a:schemeClr val="tx1"/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6ED51F5D-CCDE-4FBA-ADC8-0ECC58B47BF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9DB26B43-3E8E-4EF0-AE7B-33A48C04276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1" tIns="49506" rIns="99011" bIns="49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B113A6EE-F00B-4B05-A0CD-DF5949B4EB6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1" tIns="49506" rIns="99011" bIns="49506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 b="0">
                <a:solidFill>
                  <a:schemeClr val="tx1"/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073044E7-0A3F-4FE2-8151-0B677AD94C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1" tIns="49506" rIns="99011" bIns="495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F81D294-D4D1-4A7D-A213-C66E8AE9E3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29400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>
            <a:extLst>
              <a:ext uri="{FF2B5EF4-FFF2-40B4-BE49-F238E27FC236}">
                <a16:creationId xmlns:a16="http://schemas.microsoft.com/office/drawing/2014/main" id="{97B8D15A-11C2-488C-932E-008A738E0D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>
            <a:extLst>
              <a:ext uri="{FF2B5EF4-FFF2-40B4-BE49-F238E27FC236}">
                <a16:creationId xmlns:a16="http://schemas.microsoft.com/office/drawing/2014/main" id="{7DCD53C1-3728-49B9-88B0-88FD0E12A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9460" name="Espace réservé du numéro de diapositive 3">
            <a:extLst>
              <a:ext uri="{FF2B5EF4-FFF2-40B4-BE49-F238E27FC236}">
                <a16:creationId xmlns:a16="http://schemas.microsoft.com/office/drawing/2014/main" id="{EB5E72DC-AB1A-4879-B2BC-A79D0F1AB3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7616E0-2DCC-41DE-82F1-536DDE38E17E}" type="slidenum">
              <a:rPr lang="fr-FR" altLang="fr-FR" sz="1300" b="0" smtClean="0">
                <a:solidFill>
                  <a:schemeClr val="tx1"/>
                </a:solidFill>
              </a:rPr>
              <a:pPr/>
              <a:t>53</a:t>
            </a:fld>
            <a:endParaRPr lang="fr-FR" altLang="fr-FR" sz="13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1700" y="1917939"/>
            <a:ext cx="10515600" cy="937404"/>
          </a:xfrm>
          <a:prstGeom prst="rect">
            <a:avLst/>
          </a:prstGeom>
        </p:spPr>
        <p:txBody>
          <a:bodyPr/>
          <a:lstStyle>
            <a:lvl1pPr algn="ctr">
              <a:defRPr lang="fr-FR" sz="3200" b="1" kern="1200" dirty="0">
                <a:solidFill>
                  <a:srgbClr val="7EACC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901700" y="2966884"/>
            <a:ext cx="10515600" cy="2766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B892F871-D763-48A4-A82B-9C40FDB108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63313" y="6492875"/>
            <a:ext cx="928687" cy="28416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29732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8D5433BA-5D08-400D-8CE7-696A6ED65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2905-5E63-46EA-AB74-A19907AA287E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1958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èl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1700" y="1917939"/>
            <a:ext cx="10515600" cy="937404"/>
          </a:xfrm>
          <a:prstGeom prst="rect">
            <a:avLst/>
          </a:prstGeom>
        </p:spPr>
        <p:txBody>
          <a:bodyPr/>
          <a:lstStyle>
            <a:lvl1pPr algn="ctr">
              <a:defRPr lang="fr-FR" sz="3200" b="1" kern="1200" dirty="0">
                <a:solidFill>
                  <a:srgbClr val="7EACC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901700" y="2966884"/>
            <a:ext cx="10515600" cy="2766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B892F871-D763-48A4-A82B-9C40FDB108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63313" y="6492875"/>
            <a:ext cx="928687" cy="28416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47681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odèl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B892F871-D763-48A4-A82B-9C40FDB108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63313" y="6492875"/>
            <a:ext cx="928687" cy="28416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96444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05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14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B892F871-D763-48A4-A82B-9C40FDB108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63313" y="6492875"/>
            <a:ext cx="928687" cy="28416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2483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B892F871-D763-48A4-A82B-9C40FDB108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63313" y="6492875"/>
            <a:ext cx="928687" cy="28416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09583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950589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57163"/>
            <a:ext cx="12192000" cy="701675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2057400" indent="-228600">
              <a:buClr>
                <a:srgbClr val="7EACCA"/>
              </a:buClr>
              <a:buFont typeface="Arial" panose="020B0604020202020204" pitchFamily="34" charset="0"/>
              <a:buChar char="–"/>
              <a:defRPr sz="1100">
                <a:solidFill>
                  <a:srgbClr val="7EACCA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B892F871-D763-48A4-A82B-9C40FDB108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3CE3-DA38-4FBE-8053-7DCBCBA04C10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58419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3402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1" y="1825625"/>
            <a:ext cx="515620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FB25A4B7-2C0A-4077-ABB1-94492AB364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E76C-1E01-4ACA-AAF9-ED7C4328B2BE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709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67D16495-9CFE-400A-A79C-CB68027BEA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5D53-1985-4CA7-B461-8F5D6B33A306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2345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2">
            <a:extLst>
              <a:ext uri="{FF2B5EF4-FFF2-40B4-BE49-F238E27FC236}">
                <a16:creationId xmlns:a16="http://schemas.microsoft.com/office/drawing/2014/main" id="{5BF160DD-33C5-47D1-BD58-988AA06BEC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92475"/>
            <a:ext cx="121920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71263634-B451-4228-8832-9E27A24355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1975" y="112713"/>
            <a:ext cx="1263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LeCnamLOGOrvb.pdf                                              0023A7FEMacintosh HD                   BFF30B03:"/>
          <p:cNvPicPr/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0588"/>
            <a:ext cx="2052536" cy="654823"/>
          </a:xfrm>
          <a:prstGeom prst="rect">
            <a:avLst/>
          </a:prstGeom>
          <a:noFill/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32" r:id="rId1"/>
    <p:sldLayoutId id="2147485859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Ã©sultat de recherche d'images pour &quot;smart buiilding&quot;">
            <a:extLst>
              <a:ext uri="{FF2B5EF4-FFF2-40B4-BE49-F238E27FC236}">
                <a16:creationId xmlns:a16="http://schemas.microsoft.com/office/drawing/2014/main" id="{6D9626EC-65F7-4558-8B53-40118157C0C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"/>
          <a:stretch/>
        </p:blipFill>
        <p:spPr bwMode="auto">
          <a:xfrm>
            <a:off x="1" y="-1904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48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122"/>
            <a:ext cx="12191999" cy="6861707"/>
          </a:xfrm>
          <a:prstGeom prst="rect">
            <a:avLst/>
          </a:prstGeom>
        </p:spPr>
      </p:pic>
      <p:pic>
        <p:nvPicPr>
          <p:cNvPr id="6" name="Picture 10" descr="LeCnamLOGOrvb.pdf                                              0023A7FEMacintosh HD                   BFF30B03:"/>
          <p:cNvPicPr/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0588"/>
            <a:ext cx="2052536" cy="654823"/>
          </a:xfrm>
          <a:prstGeom prst="rect">
            <a:avLst/>
          </a:prstGeom>
          <a:noFill/>
          <a:extLst/>
        </p:spPr>
      </p:pic>
      <p:pic>
        <p:nvPicPr>
          <p:cNvPr id="10" name="Image 9" descr="C:\Users\Alain Kergoat\Documents\SBA\Logo-SBA_300dpi.jpg"/>
          <p:cNvPicPr/>
          <p:nvPr userDrawn="1"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295" y="180588"/>
            <a:ext cx="1266291" cy="745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92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5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07CE7621-69BC-4CBB-92F2-BE04F0019E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13500"/>
            <a:ext cx="12192000" cy="444500"/>
          </a:xfrm>
          <a:prstGeom prst="rect">
            <a:avLst/>
          </a:prstGeom>
          <a:solidFill>
            <a:srgbClr val="7EACCA"/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dirty="0"/>
          </a:p>
        </p:txBody>
      </p:sp>
      <p:sp>
        <p:nvSpPr>
          <p:cNvPr id="2051" name="Espace réservé du titre 1">
            <a:extLst>
              <a:ext uri="{FF2B5EF4-FFF2-40B4-BE49-F238E27FC236}">
                <a16:creationId xmlns:a16="http://schemas.microsoft.com/office/drawing/2014/main" id="{33758490-1604-416E-8C9A-B88D07549B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4442" y="157163"/>
            <a:ext cx="866734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4100" name="Espace réservé du texte 2">
            <a:extLst>
              <a:ext uri="{FF2B5EF4-FFF2-40B4-BE49-F238E27FC236}">
                <a16:creationId xmlns:a16="http://schemas.microsoft.com/office/drawing/2014/main" id="{00A65363-B66D-4788-AD1E-376A95B07D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2160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0"/>
            <a:endParaRPr lang="fr-FR" altLang="fr-FR" dirty="0"/>
          </a:p>
        </p:txBody>
      </p:sp>
      <p:pic>
        <p:nvPicPr>
          <p:cNvPr id="2053" name="Picture 8">
            <a:extLst>
              <a:ext uri="{FF2B5EF4-FFF2-40B4-BE49-F238E27FC236}">
                <a16:creationId xmlns:a16="http://schemas.microsoft.com/office/drawing/2014/main" id="{71263634-B451-4228-8832-9E27A24355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1975" y="112713"/>
            <a:ext cx="1263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">
            <a:extLst>
              <a:ext uri="{FF2B5EF4-FFF2-40B4-BE49-F238E27FC236}">
                <a16:creationId xmlns:a16="http://schemas.microsoft.com/office/drawing/2014/main" id="{75624C8E-75DC-4DC3-B017-6516B5AE07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2913" y="6469063"/>
            <a:ext cx="10972800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400" i="1" dirty="0">
                <a:solidFill>
                  <a:schemeClr val="bg1"/>
                </a:solidFill>
              </a:rPr>
              <a:t>SBA : </a:t>
            </a:r>
            <a:r>
              <a:rPr lang="fr-FR" altLang="fr-FR" sz="1400" i="1" dirty="0" smtClean="0">
                <a:solidFill>
                  <a:schemeClr val="bg1"/>
                </a:solidFill>
              </a:rPr>
              <a:t>conjuguer </a:t>
            </a:r>
            <a:r>
              <a:rPr lang="fr-FR" altLang="fr-FR" sz="1400" i="1" dirty="0">
                <a:solidFill>
                  <a:schemeClr val="bg1"/>
                </a:solidFill>
              </a:rPr>
              <a:t>transition numérique et </a:t>
            </a:r>
            <a:r>
              <a:rPr lang="fr-FR" altLang="fr-FR" sz="1400" i="1" dirty="0" smtClean="0">
                <a:solidFill>
                  <a:schemeClr val="bg1"/>
                </a:solidFill>
              </a:rPr>
              <a:t>écoresponsabilité</a:t>
            </a:r>
            <a:r>
              <a:rPr lang="fr-FR" altLang="fr-FR" sz="1400" i="1" baseline="0" dirty="0" smtClean="0">
                <a:solidFill>
                  <a:schemeClr val="bg1"/>
                </a:solidFill>
              </a:rPr>
              <a:t> </a:t>
            </a:r>
            <a:r>
              <a:rPr lang="fr-FR" altLang="fr-FR" sz="1400" i="1" dirty="0" smtClean="0">
                <a:solidFill>
                  <a:schemeClr val="bg1"/>
                </a:solidFill>
              </a:rPr>
              <a:t>au </a:t>
            </a:r>
            <a:r>
              <a:rPr lang="fr-FR" altLang="fr-FR" sz="1400" i="1" dirty="0">
                <a:solidFill>
                  <a:schemeClr val="bg1"/>
                </a:solidFill>
              </a:rPr>
              <a:t>service </a:t>
            </a:r>
            <a:r>
              <a:rPr lang="fr-FR" altLang="fr-FR" sz="1400" i="1" dirty="0" smtClean="0">
                <a:solidFill>
                  <a:schemeClr val="bg1"/>
                </a:solidFill>
              </a:rPr>
              <a:t>de</a:t>
            </a:r>
            <a:r>
              <a:rPr lang="fr-FR" altLang="fr-FR" sz="1400" i="1" baseline="0" dirty="0" smtClean="0">
                <a:solidFill>
                  <a:schemeClr val="bg1"/>
                </a:solidFill>
              </a:rPr>
              <a:t> bâtiments et territoires solidaires et humains</a:t>
            </a:r>
            <a:endParaRPr lang="fr-FR" altLang="fr-FR" sz="1400" dirty="0">
              <a:solidFill>
                <a:schemeClr val="bg1"/>
              </a:solidFill>
            </a:endParaRP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5814C553-3625-43AE-A3B0-428A969A5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313" y="6492875"/>
            <a:ext cx="928687" cy="284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25EA88-4018-4E8B-96B6-8C4D266A0360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pic>
        <p:nvPicPr>
          <p:cNvPr id="9" name="Picture 10" descr="LeCnamLOGOrvb.pdf                                              0023A7FEMacintosh HD                   BFF30B03:"/>
          <p:cNvPicPr/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0588"/>
            <a:ext cx="2052536" cy="654823"/>
          </a:xfrm>
          <a:prstGeom prst="rect">
            <a:avLst/>
          </a:prstGeom>
          <a:noFill/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38" r:id="rId1"/>
    <p:sldLayoutId id="2147485833" r:id="rId2"/>
    <p:sldLayoutId id="2147485839" r:id="rId3"/>
    <p:sldLayoutId id="2147485834" r:id="rId4"/>
    <p:sldLayoutId id="2147485835" r:id="rId5"/>
    <p:sldLayoutId id="2147485836" r:id="rId6"/>
    <p:sldLayoutId id="2147485860" r:id="rId7"/>
    <p:sldLayoutId id="2147485861" r:id="rId8"/>
    <p:sldLayoutId id="2147485862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156CAF"/>
          </a:solidFill>
          <a:latin typeface="Lobster 1.4" panose="02000506000000020003" pitchFamily="50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9pPr>
    </p:titleStyle>
    <p:bodyStyle>
      <a:lvl1pPr marL="457200" indent="-4572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70AD47"/>
        </a:buClr>
        <a:buFont typeface="Wingdings" panose="05000000000000000000" pitchFamily="2" charset="2"/>
        <a:buChar char="ü"/>
        <a:defRPr b="1" kern="1200" cap="none" baseline="0">
          <a:solidFill>
            <a:schemeClr val="bg1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685800" indent="-358775" algn="l" rtl="0" eaLnBrk="0" fontAlgn="base" hangingPunct="0">
        <a:lnSpc>
          <a:spcPct val="130000"/>
        </a:lnSpc>
        <a:spcBef>
          <a:spcPts val="1000"/>
        </a:spcBef>
        <a:spcAft>
          <a:spcPct val="0"/>
        </a:spcAft>
        <a:buClr>
          <a:srgbClr val="2F5597"/>
        </a:buClr>
        <a:buSzPct val="100000"/>
        <a:buFont typeface="Arial" panose="020B0604020202020204" pitchFamily="34" charset="0"/>
        <a:buChar char="•"/>
        <a:defRPr sz="1600" kern="1200">
          <a:solidFill>
            <a:srgbClr val="156CAF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114000"/>
        </a:lnSpc>
        <a:spcBef>
          <a:spcPts val="600"/>
        </a:spcBef>
        <a:spcAft>
          <a:spcPct val="0"/>
        </a:spcAft>
        <a:buClr>
          <a:srgbClr val="595959"/>
        </a:buClr>
        <a:buFont typeface="Courier New" panose="02070309020205020404" pitchFamily="49" charset="0"/>
        <a:buChar char="o"/>
        <a:defRPr sz="1400" i="1" kern="1200">
          <a:solidFill>
            <a:srgbClr val="7F7F7F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114000"/>
        </a:lnSpc>
        <a:spcBef>
          <a:spcPts val="600"/>
        </a:spcBef>
        <a:spcAft>
          <a:spcPct val="0"/>
        </a:spcAft>
        <a:buClr>
          <a:srgbClr val="A6A6A6"/>
        </a:buClr>
        <a:buFont typeface="Arial" panose="020B0604020202020204" pitchFamily="34" charset="0"/>
        <a:buChar char="•"/>
        <a:defRPr sz="1200" kern="1200">
          <a:solidFill>
            <a:srgbClr val="969696"/>
          </a:solidFill>
          <a:latin typeface="+mn-lt"/>
          <a:ea typeface="+mn-ea"/>
          <a:cs typeface="Arial" panose="020B0604020202020204" pitchFamily="34" charset="0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7EACCA"/>
        </a:buClr>
        <a:buFont typeface="Arial" panose="020B0604020202020204" pitchFamily="34" charset="0"/>
        <a:defRPr sz="2000" kern="1200">
          <a:solidFill>
            <a:srgbClr val="7EACC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mailto:gilles.genin@ingetel-bet.com" TargetMode="External"/><Relationship Id="rId4" Type="http://schemas.openxmlformats.org/officeDocument/2006/relationships/hyperlink" Target="http://www.smartbuildingsalliance.org/commission/formatio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sz="quarter" idx="4294967295"/>
          </p:nvPr>
        </p:nvSpPr>
        <p:spPr>
          <a:xfrm>
            <a:off x="0" y="4965701"/>
            <a:ext cx="12192000" cy="7874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sz="4400" b="1" dirty="0" smtClean="0">
                <a:solidFill>
                  <a:schemeClr val="bg1"/>
                </a:solidFill>
              </a:rPr>
              <a:t>Massive Online Open Course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0" y="2973736"/>
            <a:ext cx="12192000" cy="20415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z="5400" b="1" cap="small" dirty="0" smtClean="0">
                <a:solidFill>
                  <a:schemeClr val="bg1"/>
                </a:solidFill>
                <a:latin typeface="+mn-lt"/>
              </a:rPr>
              <a:t>Introduction aux Smart Buildings :</a:t>
            </a:r>
            <a:br>
              <a:rPr lang="fr-FR" sz="5400" b="1" cap="small" dirty="0" smtClean="0">
                <a:solidFill>
                  <a:schemeClr val="bg1"/>
                </a:solidFill>
                <a:latin typeface="+mn-lt"/>
              </a:rPr>
            </a:br>
            <a:r>
              <a:rPr lang="fr-FR" sz="2800" b="1" cap="small" dirty="0" smtClean="0">
                <a:solidFill>
                  <a:schemeClr val="bg1"/>
                </a:solidFill>
                <a:latin typeface="+mn-lt"/>
              </a:rPr>
              <a:t>Des Bâtiments Connectés au Service des Usagers et du Développement Durable</a:t>
            </a:r>
            <a:endParaRPr lang="fr-FR" sz="2800" b="1" cap="small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10" descr="LeCnamLOGOrvb.pdf                                              0023A7FEMacintosh HD                   BFF30B03: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5764"/>
            <a:ext cx="3391853" cy="960755"/>
          </a:xfrm>
          <a:prstGeom prst="rect">
            <a:avLst/>
          </a:prstGeom>
          <a:noFill/>
          <a:ex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263634-B451-4228-8832-9E27A2435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7450" y="9314815"/>
            <a:ext cx="1263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texte 2"/>
          <p:cNvSpPr txBox="1">
            <a:spLocks/>
          </p:cNvSpPr>
          <p:nvPr/>
        </p:nvSpPr>
        <p:spPr>
          <a:xfrm>
            <a:off x="0" y="535794"/>
            <a:ext cx="12192000" cy="749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</a:t>
            </a:r>
          </a:p>
          <a:p>
            <a:pPr marL="0" indent="0" algn="ctr" fontAlgn="auto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présentent</a:t>
            </a:r>
            <a:endParaRPr lang="fr-FR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Image 12" descr="C:\Users\Alain Kergoat\Documents\SBA\Logo-SBA_300dpi.jpg"/>
          <p:cNvPicPr/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694" y="580104"/>
            <a:ext cx="1690545" cy="892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2"/>
          <p:cNvSpPr txBox="1">
            <a:spLocks/>
          </p:cNvSpPr>
          <p:nvPr/>
        </p:nvSpPr>
        <p:spPr>
          <a:xfrm>
            <a:off x="1524001" y="251314"/>
            <a:ext cx="9071993" cy="87343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/>
            <a:r>
              <a:rPr lang="fr-FR" sz="3200" kern="0" dirty="0">
                <a:solidFill>
                  <a:schemeClr val="bg1"/>
                </a:solidFill>
              </a:rPr>
              <a:t>Définition</a:t>
            </a: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1EBF34B9-6269-44AE-B1D2-F5C20B56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kern="0" dirty="0" smtClean="0">
                <a:solidFill>
                  <a:srgbClr val="156CAF"/>
                </a:solidFill>
              </a:rPr>
              <a:t>S1/B – </a:t>
            </a:r>
            <a:endParaRPr lang="fr-FR" dirty="0">
              <a:solidFill>
                <a:srgbClr val="156CA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65D53-1985-4CA7-B461-8F5D6B33A306}" type="slidenum">
              <a:rPr lang="fr-FR" altLang="fr-FR" smtClean="0"/>
              <a:pPr>
                <a:defRPr/>
              </a:pPr>
              <a:t>10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0241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11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201738"/>
            <a:ext cx="12192000" cy="93821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z="5400" b="1" cap="small" dirty="0"/>
              <a:t>Introduction aux Smart </a:t>
            </a:r>
            <a:r>
              <a:rPr lang="fr-FR" sz="5400" b="1" cap="small" dirty="0" smtClean="0"/>
              <a:t>Buildings</a:t>
            </a:r>
            <a:br>
              <a:rPr lang="fr-FR" sz="5400" b="1" cap="small" dirty="0" smtClean="0"/>
            </a:br>
            <a:r>
              <a:rPr lang="fr-FR" altLang="fr-FR" sz="5400" b="1" kern="0" dirty="0" smtClean="0"/>
              <a:t>Section </a:t>
            </a:r>
            <a:r>
              <a:rPr lang="fr-FR" altLang="fr-FR" sz="5400" kern="0" dirty="0"/>
              <a:t>2</a:t>
            </a:r>
            <a:r>
              <a:rPr lang="fr-FR" altLang="fr-FR" sz="5400" b="1" kern="0" dirty="0" smtClean="0"/>
              <a:t> :</a:t>
            </a:r>
            <a:r>
              <a:rPr lang="fr-FR" altLang="fr-FR" sz="5400" b="1" kern="0" dirty="0" smtClean="0">
                <a:solidFill>
                  <a:schemeClr val="bg1"/>
                </a:solidFill>
              </a:rPr>
              <a:t/>
            </a:r>
            <a:br>
              <a:rPr lang="fr-FR" altLang="fr-FR" sz="5400" b="1" kern="0" dirty="0" smtClean="0">
                <a:solidFill>
                  <a:schemeClr val="bg1"/>
                </a:solidFill>
              </a:rPr>
            </a:br>
            <a:r>
              <a:rPr lang="fr-FR" altLang="fr-FR" sz="5400" b="1" kern="0" dirty="0" smtClean="0">
                <a:solidFill>
                  <a:srgbClr val="FF0000"/>
                </a:solidFill>
              </a:rPr>
              <a:t>Les Nouveaux Modèles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6131240"/>
            <a:ext cx="12192000" cy="450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sz="2000" b="1" kern="0" dirty="0" smtClean="0"/>
              <a:t>Coordinateur de Session :</a:t>
            </a:r>
            <a:r>
              <a:rPr lang="fr-FR" altLang="fr-FR" sz="2000" kern="0" dirty="0"/>
              <a:t> </a:t>
            </a:r>
            <a:r>
              <a:rPr lang="fr-FR" altLang="fr-FR" sz="2000" kern="0" dirty="0" smtClean="0"/>
              <a:t>Christian Rozier (</a:t>
            </a:r>
            <a:r>
              <a:rPr lang="fr-FR" altLang="fr-FR" sz="2000" kern="0" dirty="0" err="1" smtClean="0"/>
              <a:t>Urban</a:t>
            </a:r>
            <a:r>
              <a:rPr lang="fr-FR" altLang="fr-FR" sz="2000" kern="0" dirty="0" smtClean="0"/>
              <a:t> Practices)</a:t>
            </a:r>
            <a:endParaRPr lang="fr-FR" sz="2000" b="1" dirty="0"/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0" y="4965701"/>
            <a:ext cx="12192000" cy="787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sz="4400" b="1" dirty="0" smtClean="0">
                <a:solidFill>
                  <a:srgbClr val="FF0000"/>
                </a:solidFill>
              </a:rPr>
              <a:t>Massive Online Open Course</a:t>
            </a:r>
            <a:endParaRPr lang="fr-FR" sz="4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8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1700" y="698739"/>
            <a:ext cx="10515600" cy="937404"/>
          </a:xfrm>
        </p:spPr>
        <p:txBody>
          <a:bodyPr/>
          <a:lstStyle/>
          <a:p>
            <a:r>
              <a:rPr lang="fr-FR" altLang="fr-FR" sz="2800" kern="0" dirty="0"/>
              <a:t>Section </a:t>
            </a:r>
            <a:r>
              <a:rPr lang="fr-FR" altLang="fr-FR" sz="2800" kern="0" dirty="0" smtClean="0"/>
              <a:t>2 </a:t>
            </a:r>
            <a:r>
              <a:rPr lang="fr-FR" altLang="fr-FR" sz="2800" kern="0" dirty="0"/>
              <a:t>: </a:t>
            </a:r>
            <a:r>
              <a:rPr lang="fr-FR" altLang="fr-FR" sz="2800" kern="0" dirty="0" smtClean="0"/>
              <a:t>Les Nouveaux Modèles</a:t>
            </a:r>
            <a:r>
              <a:rPr lang="fr-FR" altLang="fr-FR" sz="2800" kern="0" dirty="0" smtClean="0"/>
              <a:t/>
            </a:r>
            <a:br>
              <a:rPr lang="fr-FR" altLang="fr-FR" sz="2800" kern="0" dirty="0" smtClean="0"/>
            </a:br>
            <a:r>
              <a:rPr lang="fr-FR" altLang="fr-FR" sz="2800" kern="0" dirty="0"/>
              <a:t/>
            </a:r>
            <a:br>
              <a:rPr lang="fr-FR" altLang="fr-FR" sz="2800" kern="0" dirty="0"/>
            </a:br>
            <a:r>
              <a:rPr lang="fr-FR" altLang="fr-FR" sz="2800" kern="0" dirty="0" smtClean="0"/>
              <a:t>A </a:t>
            </a:r>
            <a:r>
              <a:rPr lang="fr-FR" altLang="fr-FR" sz="2800" kern="0" dirty="0" smtClean="0"/>
              <a:t>- La </a:t>
            </a:r>
            <a:r>
              <a:rPr lang="fr-FR" altLang="fr-FR" sz="2800" kern="0" dirty="0" smtClean="0"/>
              <a:t>Révolution par l’Usage</a:t>
            </a:r>
            <a:br>
              <a:rPr lang="fr-FR" altLang="fr-FR" sz="2800" kern="0" dirty="0" smtClean="0"/>
            </a:br>
            <a:r>
              <a:rPr lang="fr-FR" altLang="fr-FR" sz="2000" kern="0" dirty="0" smtClean="0"/>
              <a:t>Du maître d’ouvrage au maître d’usages</a:t>
            </a:r>
            <a:r>
              <a:rPr lang="fr-FR" altLang="fr-FR" sz="2800" kern="0" dirty="0"/>
              <a:t/>
            </a:r>
            <a:br>
              <a:rPr lang="fr-FR" altLang="fr-FR" sz="2800" kern="0" dirty="0"/>
            </a:br>
            <a:r>
              <a:rPr lang="fr-FR" sz="2800" dirty="0"/>
              <a:t> 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12</a:t>
            </a:fld>
            <a:endParaRPr lang="fr-FR" alt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2324236"/>
            <a:ext cx="12192000" cy="450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sz="2000" b="1" kern="0" dirty="0" smtClean="0"/>
              <a:t>Rédacteurs:</a:t>
            </a:r>
            <a:r>
              <a:rPr lang="fr-FR" altLang="fr-FR" sz="2000" kern="0" dirty="0" smtClean="0"/>
              <a:t> Christian Rozier (</a:t>
            </a:r>
            <a:r>
              <a:rPr lang="fr-FR" altLang="fr-FR" sz="2000" kern="0" dirty="0" err="1" smtClean="0"/>
              <a:t>Urban</a:t>
            </a:r>
            <a:r>
              <a:rPr lang="fr-FR" altLang="fr-FR" sz="2000" kern="0" dirty="0" smtClean="0"/>
              <a:t> Practices)</a:t>
            </a:r>
          </a:p>
          <a:p>
            <a:pPr algn="ctr" fontAlgn="auto">
              <a:spcAft>
                <a:spcPts val="0"/>
              </a:spcAft>
            </a:pPr>
            <a:r>
              <a:rPr lang="fr-FR" sz="2000" b="1" kern="0" dirty="0" smtClean="0"/>
              <a:t>Valérie de </a:t>
            </a:r>
            <a:r>
              <a:rPr lang="fr-FR" sz="2000" b="1" kern="0" dirty="0" err="1" smtClean="0"/>
              <a:t>Lajarte</a:t>
            </a:r>
            <a:r>
              <a:rPr lang="fr-FR" sz="2000" b="1" kern="0" dirty="0" smtClean="0"/>
              <a:t> (Partager la Ville)</a:t>
            </a:r>
          </a:p>
          <a:p>
            <a:pPr algn="ctr" fontAlgn="auto">
              <a:spcAft>
                <a:spcPts val="0"/>
              </a:spcAft>
            </a:pPr>
            <a:r>
              <a:rPr lang="fr-FR" sz="2000" kern="0" dirty="0" smtClean="0"/>
              <a:t>Arnaud Masson (</a:t>
            </a:r>
            <a:r>
              <a:rPr lang="fr-FR" sz="2000" kern="0" dirty="0" err="1" smtClean="0"/>
              <a:t>Insiteo</a:t>
            </a:r>
            <a:r>
              <a:rPr lang="fr-FR" sz="2000" kern="0" dirty="0" smtClean="0"/>
              <a:t>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591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2"/>
          <p:cNvSpPr txBox="1">
            <a:spLocks/>
          </p:cNvSpPr>
          <p:nvPr/>
        </p:nvSpPr>
        <p:spPr>
          <a:xfrm>
            <a:off x="1524001" y="251314"/>
            <a:ext cx="9071993" cy="87343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/>
            <a:r>
              <a:rPr lang="fr-FR" sz="3200" kern="0" dirty="0">
                <a:solidFill>
                  <a:schemeClr val="bg1"/>
                </a:solidFill>
              </a:rPr>
              <a:t>Définition</a:t>
            </a: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1EBF34B9-6269-44AE-B1D2-F5C20B56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7163"/>
            <a:ext cx="12192000" cy="701675"/>
          </a:xfrm>
        </p:spPr>
        <p:txBody>
          <a:bodyPr/>
          <a:lstStyle/>
          <a:p>
            <a:r>
              <a:rPr lang="fr-FR" altLang="fr-FR" kern="0" dirty="0" smtClean="0">
                <a:solidFill>
                  <a:srgbClr val="156CAF"/>
                </a:solidFill>
              </a:rPr>
              <a:t>S2/A </a:t>
            </a:r>
            <a:r>
              <a:rPr lang="fr-FR" altLang="fr-FR" kern="0" dirty="0" smtClean="0">
                <a:solidFill>
                  <a:srgbClr val="156CAF"/>
                </a:solidFill>
              </a:rPr>
              <a:t>– </a:t>
            </a:r>
            <a:endParaRPr lang="fr-FR" dirty="0">
              <a:solidFill>
                <a:srgbClr val="156CA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65D53-1985-4CA7-B461-8F5D6B33A306}" type="slidenum">
              <a:rPr lang="fr-FR" altLang="fr-FR" smtClean="0"/>
              <a:pPr>
                <a:defRPr/>
              </a:pPr>
              <a:t>13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2074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14</a:t>
            </a:fld>
            <a:endParaRPr lang="fr-FR" alt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2819536"/>
            <a:ext cx="12192000" cy="450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sz="2000" b="1" kern="0" dirty="0" smtClean="0"/>
              <a:t>Rédacteur:</a:t>
            </a:r>
            <a:r>
              <a:rPr lang="fr-FR" altLang="fr-FR" sz="2000" kern="0" dirty="0" smtClean="0"/>
              <a:t> Eric L’</a:t>
            </a:r>
            <a:r>
              <a:rPr lang="fr-FR" altLang="fr-FR" sz="2000" kern="0" dirty="0" err="1" smtClean="0"/>
              <a:t>Helguen</a:t>
            </a:r>
            <a:r>
              <a:rPr lang="fr-FR" altLang="fr-FR" sz="2000" kern="0" dirty="0" smtClean="0"/>
              <a:t> (</a:t>
            </a:r>
            <a:r>
              <a:rPr lang="fr-FR" altLang="fr-FR" sz="2000" kern="0" dirty="0" err="1" smtClean="0"/>
              <a:t>Embix</a:t>
            </a:r>
            <a:r>
              <a:rPr lang="fr-FR" altLang="fr-FR" sz="2000" kern="0" dirty="0" smtClean="0"/>
              <a:t>)</a:t>
            </a:r>
            <a:endParaRPr lang="fr-FR" sz="2000" b="1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901700" y="1060689"/>
            <a:ext cx="10515600" cy="93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3200" b="1" kern="1200" dirty="0">
                <a:solidFill>
                  <a:srgbClr val="7EACC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Franklin Gothic Book" panose="020B05030201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Franklin Gothic Book" panose="020B05030201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Franklin Gothic Book" panose="020B05030201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fr-FR" altLang="fr-FR" sz="2800" kern="0" dirty="0" smtClean="0"/>
              <a:t>Section 2 : Les Nouveaux Modèles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/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B – Economie d’Energie, Ecologie, Flexibilité d’Exploitation</a:t>
            </a:r>
            <a:br>
              <a:rPr lang="fr-FR" altLang="fr-FR" sz="2800" kern="0" dirty="0" smtClean="0"/>
            </a:br>
            <a:r>
              <a:rPr lang="fr-FR" altLang="fr-FR" sz="2000" kern="0" dirty="0" smtClean="0"/>
              <a:t>Les nouveaux challenges du bâtiment</a:t>
            </a:r>
            <a:r>
              <a:rPr lang="fr-FR" altLang="fr-FR" sz="2800" kern="0" dirty="0" smtClean="0"/>
              <a:t/>
            </a:r>
            <a:br>
              <a:rPr lang="fr-FR" altLang="fr-FR" sz="2800" kern="0" dirty="0" smtClean="0"/>
            </a:br>
            <a:r>
              <a:rPr lang="fr-FR" sz="2800" dirty="0" smtClean="0"/>
              <a:t> 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3069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2"/>
          <p:cNvSpPr txBox="1">
            <a:spLocks/>
          </p:cNvSpPr>
          <p:nvPr/>
        </p:nvSpPr>
        <p:spPr>
          <a:xfrm>
            <a:off x="1524001" y="251314"/>
            <a:ext cx="9071993" cy="87343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/>
            <a:r>
              <a:rPr lang="fr-FR" sz="3200" kern="0" dirty="0">
                <a:solidFill>
                  <a:schemeClr val="bg1"/>
                </a:solidFill>
              </a:rPr>
              <a:t>Définition</a:t>
            </a: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1EBF34B9-6269-44AE-B1D2-F5C20B56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kern="0" dirty="0" smtClean="0">
                <a:solidFill>
                  <a:srgbClr val="156CAF"/>
                </a:solidFill>
              </a:rPr>
              <a:t>S2/B – </a:t>
            </a:r>
            <a:endParaRPr lang="fr-FR" dirty="0">
              <a:solidFill>
                <a:srgbClr val="156CA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65D53-1985-4CA7-B461-8F5D6B33A306}" type="slidenum">
              <a:rPr lang="fr-FR" altLang="fr-FR" smtClean="0"/>
              <a:pPr>
                <a:defRPr/>
              </a:pPr>
              <a:t>15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104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0" y="2857636"/>
            <a:ext cx="12192000" cy="450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sz="2000" b="1" kern="0" dirty="0" smtClean="0"/>
              <a:t>Rédacteur:</a:t>
            </a:r>
            <a:r>
              <a:rPr lang="fr-FR" altLang="fr-FR" sz="2000" kern="0" dirty="0" smtClean="0"/>
              <a:t> M. </a:t>
            </a:r>
            <a:r>
              <a:rPr lang="fr-FR" altLang="fr-FR" sz="2000" kern="0" dirty="0" err="1" smtClean="0"/>
              <a:t>Botella</a:t>
            </a:r>
            <a:r>
              <a:rPr lang="fr-FR" altLang="fr-FR" sz="2000" kern="0" dirty="0" smtClean="0"/>
              <a:t> (</a:t>
            </a:r>
            <a:r>
              <a:rPr lang="fr-FR" altLang="fr-FR" sz="2000" kern="0" dirty="0" err="1" smtClean="0"/>
              <a:t>Aristoteandco</a:t>
            </a:r>
            <a:r>
              <a:rPr lang="fr-FR" altLang="fr-FR" sz="2000" kern="0" dirty="0" smtClean="0"/>
              <a:t>)</a:t>
            </a:r>
            <a:endParaRPr lang="fr-FR" sz="2000" b="1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901700" y="1060689"/>
            <a:ext cx="10515600" cy="93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3200" b="1" kern="1200" dirty="0">
                <a:solidFill>
                  <a:srgbClr val="7EACC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Franklin Gothic Book" panose="020B05030201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Franklin Gothic Book" panose="020B05030201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Franklin Gothic Book" panose="020B05030201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fr-FR" altLang="fr-FR" sz="2800" kern="0" dirty="0" smtClean="0"/>
              <a:t>Section 2 : Les Nouveaux Modèles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/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C – Economie des Services</a:t>
            </a:r>
            <a:br>
              <a:rPr lang="fr-FR" altLang="fr-FR" sz="2800" kern="0" dirty="0" smtClean="0"/>
            </a:br>
            <a:r>
              <a:rPr lang="fr-FR" altLang="fr-FR" sz="2000" kern="0" dirty="0" smtClean="0"/>
              <a:t>Valorisation des services, vers une économie de la fonctionnalité</a:t>
            </a:r>
            <a:r>
              <a:rPr lang="fr-FR" altLang="fr-FR" sz="2800" kern="0" dirty="0" smtClean="0"/>
              <a:t/>
            </a:r>
            <a:br>
              <a:rPr lang="fr-FR" altLang="fr-FR" sz="2800" kern="0" dirty="0" smtClean="0"/>
            </a:br>
            <a:r>
              <a:rPr lang="fr-FR" sz="2800" dirty="0" smtClean="0"/>
              <a:t> 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1290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2"/>
          <p:cNvSpPr txBox="1">
            <a:spLocks/>
          </p:cNvSpPr>
          <p:nvPr/>
        </p:nvSpPr>
        <p:spPr>
          <a:xfrm>
            <a:off x="1524001" y="251314"/>
            <a:ext cx="9071993" cy="87343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/>
            <a:r>
              <a:rPr lang="fr-FR" sz="3200" kern="0" dirty="0">
                <a:solidFill>
                  <a:schemeClr val="bg1"/>
                </a:solidFill>
              </a:rPr>
              <a:t>Définition</a:t>
            </a: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1EBF34B9-6269-44AE-B1D2-F5C20B56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kern="0" dirty="0" smtClean="0">
                <a:solidFill>
                  <a:srgbClr val="156CAF"/>
                </a:solidFill>
              </a:rPr>
              <a:t>S2/C – </a:t>
            </a:r>
            <a:endParaRPr lang="fr-FR" dirty="0">
              <a:solidFill>
                <a:srgbClr val="156CA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65D53-1985-4CA7-B461-8F5D6B33A306}" type="slidenum">
              <a:rPr lang="fr-FR" altLang="fr-FR" smtClean="0"/>
              <a:pPr>
                <a:defRPr/>
              </a:pPr>
              <a:t>17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193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18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201738"/>
            <a:ext cx="12192000" cy="93821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z="5400" b="1" cap="small" dirty="0"/>
              <a:t>Introduction aux Smart </a:t>
            </a:r>
            <a:r>
              <a:rPr lang="fr-FR" sz="5400" b="1" cap="small" dirty="0" smtClean="0"/>
              <a:t>Buildings</a:t>
            </a:r>
            <a:br>
              <a:rPr lang="fr-FR" sz="5400" b="1" cap="small" dirty="0" smtClean="0"/>
            </a:br>
            <a:r>
              <a:rPr lang="fr-FR" altLang="fr-FR" sz="5400" b="1" kern="0" dirty="0" smtClean="0"/>
              <a:t>Section </a:t>
            </a:r>
            <a:r>
              <a:rPr lang="fr-FR" altLang="fr-FR" sz="5400" kern="0" dirty="0" smtClean="0"/>
              <a:t>3</a:t>
            </a:r>
            <a:r>
              <a:rPr lang="fr-FR" altLang="fr-FR" sz="5400" b="1" kern="0" dirty="0" smtClean="0"/>
              <a:t> :</a:t>
            </a:r>
            <a:r>
              <a:rPr lang="fr-FR" altLang="fr-FR" sz="5400" b="1" kern="0" dirty="0" smtClean="0">
                <a:solidFill>
                  <a:schemeClr val="bg1"/>
                </a:solidFill>
              </a:rPr>
              <a:t/>
            </a:r>
            <a:br>
              <a:rPr lang="fr-FR" altLang="fr-FR" sz="5400" b="1" kern="0" dirty="0" smtClean="0">
                <a:solidFill>
                  <a:schemeClr val="bg1"/>
                </a:solidFill>
              </a:rPr>
            </a:br>
            <a:r>
              <a:rPr lang="fr-FR" altLang="fr-FR" sz="5400" b="1" kern="0" dirty="0" smtClean="0">
                <a:solidFill>
                  <a:srgbClr val="FF0000"/>
                </a:solidFill>
              </a:rPr>
              <a:t>Les TIC au Service du Bâtiment et du Territoire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6131240"/>
            <a:ext cx="12192000" cy="450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sz="2000" b="1" kern="0" dirty="0" smtClean="0"/>
              <a:t>Coordinateur de Session :</a:t>
            </a:r>
            <a:r>
              <a:rPr lang="fr-FR" altLang="fr-FR" sz="2000" kern="0" dirty="0"/>
              <a:t> </a:t>
            </a:r>
            <a:r>
              <a:rPr lang="fr-FR" altLang="fr-FR" sz="2000" kern="0" dirty="0" smtClean="0"/>
              <a:t>Gilles Genin (</a:t>
            </a:r>
            <a:r>
              <a:rPr lang="fr-FR" altLang="fr-FR" sz="2000" kern="0" dirty="0" err="1" smtClean="0"/>
              <a:t>Ingetel-bet</a:t>
            </a:r>
            <a:r>
              <a:rPr lang="fr-FR" altLang="fr-FR" sz="2000" kern="0" dirty="0" smtClean="0"/>
              <a:t>)</a:t>
            </a:r>
            <a:endParaRPr lang="fr-FR" sz="2000" b="1" dirty="0"/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0" y="4965701"/>
            <a:ext cx="12192000" cy="787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sz="4400" b="1" dirty="0" smtClean="0">
                <a:solidFill>
                  <a:srgbClr val="FF0000"/>
                </a:solidFill>
              </a:rPr>
              <a:t>Massive Online Open Course</a:t>
            </a:r>
            <a:endParaRPr lang="fr-FR" sz="4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1700" y="641589"/>
            <a:ext cx="10515600" cy="937404"/>
          </a:xfrm>
        </p:spPr>
        <p:txBody>
          <a:bodyPr/>
          <a:lstStyle/>
          <a:p>
            <a:r>
              <a:rPr lang="fr-FR" altLang="fr-FR" sz="2800" kern="0" dirty="0"/>
              <a:t>Section </a:t>
            </a:r>
            <a:r>
              <a:rPr lang="fr-FR" altLang="fr-FR" sz="2800" kern="0" dirty="0"/>
              <a:t>3</a:t>
            </a:r>
            <a:r>
              <a:rPr lang="fr-FR" altLang="fr-FR" sz="2800" kern="0" dirty="0" smtClean="0"/>
              <a:t> </a:t>
            </a:r>
            <a:r>
              <a:rPr lang="fr-FR" altLang="fr-FR" sz="2800" kern="0" dirty="0"/>
              <a:t>: </a:t>
            </a:r>
            <a:r>
              <a:rPr lang="fr-FR" altLang="fr-FR" sz="2800" kern="0" dirty="0" smtClean="0"/>
              <a:t>Les TIC au Service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du Bâtiment et du Territoire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/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A – Rappel des Fondamentaux des Services TIC</a:t>
            </a:r>
            <a:br>
              <a:rPr lang="fr-FR" altLang="fr-FR" sz="2800" kern="0" dirty="0" smtClean="0"/>
            </a:br>
            <a:r>
              <a:rPr lang="fr-FR" altLang="fr-FR" sz="2000" kern="0" dirty="0" smtClean="0"/>
              <a:t>Les pratiques actuelles et leurs conséquences</a:t>
            </a:r>
            <a:r>
              <a:rPr lang="fr-FR" sz="2800" dirty="0"/>
              <a:t> 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19</a:t>
            </a:fld>
            <a:endParaRPr lang="fr-FR" alt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2819536"/>
            <a:ext cx="12192000" cy="450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sz="2000" b="1" kern="0" dirty="0" smtClean="0"/>
              <a:t>Rédacteur :</a:t>
            </a:r>
            <a:r>
              <a:rPr lang="fr-FR" altLang="fr-FR" sz="2000" kern="0" dirty="0" smtClean="0"/>
              <a:t> Emmanuel Olivier (</a:t>
            </a:r>
            <a:r>
              <a:rPr lang="fr-FR" altLang="fr-FR" sz="2000" kern="0" dirty="0" err="1" smtClean="0"/>
              <a:t>Ubiant</a:t>
            </a:r>
            <a:r>
              <a:rPr lang="fr-FR" altLang="fr-FR" sz="2000" kern="0" dirty="0" smtClean="0"/>
              <a:t>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9163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EBF34B9-6269-44AE-B1D2-F5C20B56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kern="0" dirty="0" smtClean="0">
                <a:solidFill>
                  <a:srgbClr val="156CAF"/>
                </a:solidFill>
              </a:rPr>
              <a:t>Sommaire</a:t>
            </a:r>
            <a:endParaRPr lang="fr-FR" dirty="0">
              <a:solidFill>
                <a:srgbClr val="156CAF"/>
              </a:solidFill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5F8B114-82B8-44E6-972F-64907A714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98020"/>
            <a:ext cx="11166988" cy="6078776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1790700" algn="l"/>
                <a:tab pos="10944225" algn="r"/>
              </a:tabLst>
              <a:defRPr/>
            </a:pPr>
            <a:r>
              <a:rPr lang="fr-FR" altLang="fr-FR" sz="2400" kern="0" dirty="0">
                <a:latin typeface="+mn-lt"/>
              </a:rPr>
              <a:t>Section 1 : </a:t>
            </a:r>
            <a:r>
              <a:rPr lang="fr-FR" sz="2400" kern="0" dirty="0" smtClean="0">
                <a:latin typeface="+mn-lt"/>
              </a:rPr>
              <a:t>Enjeux </a:t>
            </a:r>
            <a:r>
              <a:rPr lang="fr-FR" sz="2400" kern="0" dirty="0">
                <a:latin typeface="+mn-lt"/>
              </a:rPr>
              <a:t>&amp; </a:t>
            </a:r>
            <a:r>
              <a:rPr lang="fr-FR" sz="2400" kern="0" dirty="0" smtClean="0">
                <a:latin typeface="+mn-lt"/>
              </a:rPr>
              <a:t>perspectives </a:t>
            </a:r>
            <a:r>
              <a:rPr lang="fr-FR" sz="2400" kern="0" dirty="0" smtClean="0">
                <a:latin typeface="+mn-lt"/>
              </a:rPr>
              <a:t>du bâtiment connecté </a:t>
            </a:r>
            <a:r>
              <a:rPr lang="fr-FR" sz="2400" kern="0" dirty="0">
                <a:latin typeface="+mn-lt"/>
              </a:rPr>
              <a:t>&amp; </a:t>
            </a:r>
            <a:r>
              <a:rPr lang="fr-FR" sz="2400" kern="0" dirty="0" smtClean="0">
                <a:latin typeface="+mn-lt"/>
              </a:rPr>
              <a:t>communicant</a:t>
            </a:r>
            <a:r>
              <a:rPr lang="fr-FR" altLang="fr-FR" sz="2400" kern="0" dirty="0">
                <a:latin typeface="+mn-lt"/>
              </a:rPr>
              <a:t>	</a:t>
            </a:r>
            <a:r>
              <a:rPr lang="fr-FR" altLang="fr-FR" sz="2400" kern="0" dirty="0" smtClean="0">
                <a:latin typeface="+mn-lt"/>
              </a:rPr>
              <a:t>p.3</a:t>
            </a:r>
            <a:r>
              <a:rPr lang="fr-FR" altLang="fr-FR" sz="1600" kern="0" dirty="0" smtClean="0">
                <a:latin typeface="+mn-lt"/>
              </a:rPr>
              <a:t/>
            </a:r>
            <a:br>
              <a:rPr lang="fr-FR" altLang="fr-FR" sz="1600" kern="0" dirty="0" smtClean="0">
                <a:latin typeface="+mn-lt"/>
              </a:rPr>
            </a:br>
            <a:r>
              <a:rPr lang="fr-FR" altLang="fr-FR" sz="1400" kern="0" dirty="0" smtClean="0">
                <a:latin typeface="+mn-lt"/>
              </a:rPr>
              <a:t>	</a:t>
            </a:r>
            <a:r>
              <a:rPr lang="fr-FR" altLang="fr-FR" sz="2000" kern="0" dirty="0" smtClean="0">
                <a:latin typeface="+mn-lt"/>
              </a:rPr>
              <a:t>- La révolution numérique</a:t>
            </a:r>
            <a:br>
              <a:rPr lang="fr-FR" altLang="fr-FR" sz="2000" kern="0" dirty="0" smtClean="0">
                <a:latin typeface="+mn-lt"/>
              </a:rPr>
            </a:br>
            <a:r>
              <a:rPr lang="fr-FR" altLang="fr-FR" sz="2000" kern="0" dirty="0" smtClean="0">
                <a:latin typeface="+mn-lt"/>
              </a:rPr>
              <a:t>	- La transition énergétique et environnementale		</a:t>
            </a:r>
            <a:br>
              <a:rPr lang="fr-FR" altLang="fr-FR" sz="2000" kern="0" dirty="0" smtClean="0">
                <a:latin typeface="+mn-lt"/>
              </a:rPr>
            </a:br>
            <a:r>
              <a:rPr lang="fr-FR" altLang="fr-FR" sz="2000" kern="0" dirty="0" smtClean="0">
                <a:latin typeface="+mn-lt"/>
              </a:rPr>
              <a:t>	- Du bâtiment au </a:t>
            </a:r>
            <a:r>
              <a:rPr lang="fr-FR" altLang="fr-FR" sz="2000" kern="0" dirty="0" smtClean="0">
                <a:latin typeface="+mn-lt"/>
              </a:rPr>
              <a:t>territoire</a:t>
            </a:r>
          </a:p>
          <a:p>
            <a:pPr eaLnBrk="1" hangingPunct="1">
              <a:lnSpc>
                <a:spcPct val="100000"/>
              </a:lnSpc>
              <a:tabLst>
                <a:tab pos="1790700" algn="l"/>
                <a:tab pos="10942638" algn="r"/>
              </a:tabLst>
              <a:defRPr/>
            </a:pPr>
            <a:r>
              <a:rPr lang="fr-FR" altLang="fr-FR" sz="2400" kern="0" dirty="0" smtClean="0">
                <a:latin typeface="+mn-lt"/>
              </a:rPr>
              <a:t>Section 2 : Les nouveaux modèles	</a:t>
            </a:r>
            <a:r>
              <a:rPr lang="fr-FR" altLang="fr-FR" sz="2400" kern="0" dirty="0" err="1" smtClean="0">
                <a:latin typeface="+mn-lt"/>
              </a:rPr>
              <a:t>p.n</a:t>
            </a:r>
            <a:r>
              <a:rPr lang="fr-FR" altLang="fr-FR" kern="0" dirty="0" smtClean="0">
                <a:latin typeface="+mn-lt"/>
              </a:rPr>
              <a:t/>
            </a:r>
            <a:br>
              <a:rPr lang="fr-FR" altLang="fr-FR" kern="0" dirty="0" smtClean="0">
                <a:latin typeface="+mn-lt"/>
              </a:rPr>
            </a:br>
            <a:r>
              <a:rPr lang="fr-FR" altLang="fr-FR" sz="2000" kern="0" dirty="0" smtClean="0"/>
              <a:t>	- La révolution par l’usage		</a:t>
            </a:r>
            <a:br>
              <a:rPr lang="fr-FR" altLang="fr-FR" sz="2000" kern="0" dirty="0" smtClean="0"/>
            </a:br>
            <a:r>
              <a:rPr lang="fr-FR" altLang="fr-FR" sz="2000" kern="0" dirty="0" smtClean="0"/>
              <a:t>	- Economie d’énergie, écologie, flexibilité d’exploitation		</a:t>
            </a:r>
            <a:br>
              <a:rPr lang="fr-FR" altLang="fr-FR" sz="2000" kern="0" dirty="0" smtClean="0"/>
            </a:br>
            <a:r>
              <a:rPr lang="fr-FR" altLang="fr-FR" sz="2000" kern="0" dirty="0" smtClean="0"/>
              <a:t>	- Economie des services</a:t>
            </a:r>
          </a:p>
          <a:p>
            <a:pPr eaLnBrk="1" hangingPunct="1">
              <a:lnSpc>
                <a:spcPct val="100000"/>
              </a:lnSpc>
              <a:tabLst>
                <a:tab pos="1790700" algn="l"/>
                <a:tab pos="10942638" algn="r"/>
              </a:tabLst>
              <a:defRPr/>
            </a:pPr>
            <a:r>
              <a:rPr lang="fr-FR" altLang="fr-FR" sz="2400" kern="0" dirty="0" smtClean="0">
                <a:latin typeface="+mn-lt"/>
              </a:rPr>
              <a:t>Section </a:t>
            </a:r>
            <a:r>
              <a:rPr lang="fr-FR" altLang="fr-FR" sz="2400" kern="0" dirty="0" smtClean="0">
                <a:latin typeface="+mn-lt"/>
              </a:rPr>
              <a:t>3 : </a:t>
            </a:r>
            <a:r>
              <a:rPr lang="fr-FR" altLang="fr-FR" sz="2400" kern="0" dirty="0" smtClean="0">
                <a:latin typeface="+mn-lt"/>
              </a:rPr>
              <a:t>Les </a:t>
            </a:r>
            <a:r>
              <a:rPr lang="fr-FR" altLang="fr-FR" sz="2400" kern="0" dirty="0" smtClean="0">
                <a:latin typeface="+mn-lt"/>
              </a:rPr>
              <a:t>TIC </a:t>
            </a:r>
            <a:r>
              <a:rPr lang="fr-FR" altLang="fr-FR" sz="1400" i="1" kern="0" dirty="0" smtClean="0">
                <a:latin typeface="+mn-lt"/>
              </a:rPr>
              <a:t>(Technologies de l’Information et de la communication) </a:t>
            </a:r>
            <a:r>
              <a:rPr lang="fr-FR" altLang="fr-FR" sz="2400" kern="0" dirty="0" smtClean="0">
                <a:latin typeface="+mn-lt"/>
              </a:rPr>
              <a:t>au service du </a:t>
            </a:r>
            <a:r>
              <a:rPr lang="fr-FR" altLang="fr-FR" sz="2400" kern="0" dirty="0" smtClean="0">
                <a:latin typeface="+mn-lt"/>
              </a:rPr>
              <a:t>bâtiment</a:t>
            </a:r>
            <a:r>
              <a:rPr lang="fr-FR" altLang="fr-FR" sz="2400" kern="0" dirty="0">
                <a:latin typeface="+mn-lt"/>
              </a:rPr>
              <a:t>	</a:t>
            </a:r>
            <a:r>
              <a:rPr lang="fr-FR" altLang="fr-FR" sz="2400" kern="0" dirty="0" err="1" smtClean="0">
                <a:latin typeface="+mn-lt"/>
              </a:rPr>
              <a:t>p.n</a:t>
            </a:r>
            <a:r>
              <a:rPr lang="fr-FR" altLang="fr-FR" kern="0" dirty="0" smtClean="0">
                <a:latin typeface="+mn-lt"/>
              </a:rPr>
              <a:t/>
            </a:r>
            <a:br>
              <a:rPr lang="fr-FR" altLang="fr-FR" kern="0" dirty="0" smtClean="0">
                <a:latin typeface="+mn-lt"/>
              </a:rPr>
            </a:br>
            <a:r>
              <a:rPr lang="fr-FR" altLang="fr-FR" sz="2000" kern="0" dirty="0" smtClean="0"/>
              <a:t>	</a:t>
            </a:r>
            <a:r>
              <a:rPr lang="fr-FR" altLang="fr-FR" sz="2000" kern="0" dirty="0"/>
              <a:t>- Rappel des fondamentaux des services </a:t>
            </a:r>
            <a:r>
              <a:rPr lang="fr-FR" altLang="fr-FR" sz="2000" kern="0" dirty="0" smtClean="0"/>
              <a:t>TIC</a:t>
            </a:r>
            <a:r>
              <a:rPr lang="fr-FR" altLang="fr-FR" sz="2000" kern="0" dirty="0" smtClean="0"/>
              <a:t>		</a:t>
            </a:r>
            <a:br>
              <a:rPr lang="fr-FR" altLang="fr-FR" sz="2000" kern="0" dirty="0" smtClean="0"/>
            </a:br>
            <a:r>
              <a:rPr lang="fr-FR" altLang="fr-FR" sz="2000" kern="0" dirty="0" smtClean="0"/>
              <a:t>	- Innovations technologiques </a:t>
            </a:r>
            <a:r>
              <a:rPr lang="fr-FR" altLang="fr-FR" sz="2000" kern="0" dirty="0" smtClean="0"/>
              <a:t>et nouve</a:t>
            </a:r>
            <a:r>
              <a:rPr lang="fr-FR" altLang="fr-FR" sz="2000" kern="0" dirty="0" smtClean="0"/>
              <a:t>aux services </a:t>
            </a:r>
            <a:r>
              <a:rPr lang="fr-FR" altLang="fr-FR" sz="2000" kern="0" dirty="0" smtClean="0"/>
              <a:t>TIC</a:t>
            </a:r>
            <a:r>
              <a:rPr lang="fr-FR" altLang="fr-FR" sz="2000" kern="0" dirty="0" smtClean="0"/>
              <a:t>	</a:t>
            </a:r>
            <a:br>
              <a:rPr lang="fr-FR" altLang="fr-FR" sz="2000" kern="0" dirty="0" smtClean="0"/>
            </a:br>
            <a:r>
              <a:rPr lang="fr-FR" altLang="fr-FR" sz="2000" kern="0" dirty="0" smtClean="0"/>
              <a:t>	- Valeurs ajoutées des services TIC</a:t>
            </a:r>
            <a:r>
              <a:rPr lang="fr-FR" altLang="fr-FR" sz="1600" kern="0" dirty="0" smtClean="0">
                <a:latin typeface="+mn-lt"/>
              </a:rPr>
              <a:t>	</a:t>
            </a:r>
            <a:endParaRPr lang="fr-FR" altLang="fr-FR" sz="1600" kern="0" dirty="0">
              <a:latin typeface="+mn-lt"/>
            </a:endParaRPr>
          </a:p>
          <a:p>
            <a:pPr algn="just" eaLnBrk="1" hangingPunct="1">
              <a:lnSpc>
                <a:spcPct val="100000"/>
              </a:lnSpc>
              <a:tabLst>
                <a:tab pos="1790700" algn="l"/>
                <a:tab pos="10942638" algn="r"/>
              </a:tabLst>
              <a:defRPr/>
            </a:pPr>
            <a:r>
              <a:rPr lang="fr-FR" altLang="fr-FR" sz="2400" kern="0" dirty="0" smtClean="0">
                <a:latin typeface="+mn-lt"/>
              </a:rPr>
              <a:t>Section </a:t>
            </a:r>
            <a:r>
              <a:rPr lang="fr-FR" altLang="fr-FR" sz="2400" kern="0" dirty="0">
                <a:latin typeface="+mn-lt"/>
              </a:rPr>
              <a:t>4</a:t>
            </a:r>
            <a:r>
              <a:rPr lang="fr-FR" altLang="fr-FR" sz="2400" kern="0" dirty="0" smtClean="0">
                <a:latin typeface="+mn-lt"/>
              </a:rPr>
              <a:t> :	</a:t>
            </a:r>
            <a:r>
              <a:rPr lang="fr-FR" altLang="fr-FR" sz="2400" kern="0" dirty="0" smtClean="0">
                <a:latin typeface="+mn-lt"/>
              </a:rPr>
              <a:t>La </a:t>
            </a:r>
            <a:r>
              <a:rPr lang="fr-FR" altLang="fr-FR" sz="2400" kern="0" dirty="0" smtClean="0">
                <a:latin typeface="+mn-lt"/>
              </a:rPr>
              <a:t>gestion des </a:t>
            </a:r>
            <a:r>
              <a:rPr lang="fr-FR" altLang="fr-FR" sz="2400" kern="0" dirty="0" smtClean="0">
                <a:latin typeface="+mn-lt"/>
              </a:rPr>
              <a:t>données</a:t>
            </a:r>
            <a:r>
              <a:rPr lang="fr-FR" altLang="fr-FR" sz="2400" kern="0" dirty="0">
                <a:latin typeface="+mn-lt"/>
              </a:rPr>
              <a:t>	</a:t>
            </a:r>
            <a:r>
              <a:rPr lang="fr-FR" altLang="fr-FR" sz="2400" kern="0" dirty="0" err="1" smtClean="0">
                <a:latin typeface="+mn-lt"/>
              </a:rPr>
              <a:t>p.n</a:t>
            </a:r>
            <a:r>
              <a:rPr lang="fr-FR" altLang="fr-FR" kern="0" dirty="0" smtClean="0">
                <a:latin typeface="+mn-lt"/>
              </a:rPr>
              <a:t/>
            </a:r>
            <a:br>
              <a:rPr lang="fr-FR" altLang="fr-FR" kern="0" dirty="0" smtClean="0">
                <a:latin typeface="+mn-lt"/>
              </a:rPr>
            </a:br>
            <a:r>
              <a:rPr lang="fr-FR" altLang="fr-FR" sz="1400" kern="0" dirty="0" smtClean="0">
                <a:latin typeface="+mn-lt"/>
              </a:rPr>
              <a:t>	</a:t>
            </a:r>
            <a:r>
              <a:rPr lang="fr-FR" altLang="fr-FR" sz="2000" kern="0" dirty="0" smtClean="0">
                <a:latin typeface="+mn-lt"/>
              </a:rPr>
              <a:t>- Les données du </a:t>
            </a:r>
            <a:r>
              <a:rPr lang="fr-FR" altLang="fr-FR" sz="2000" kern="0" dirty="0" smtClean="0">
                <a:latin typeface="+mn-lt"/>
              </a:rPr>
              <a:t>bâtiment et du territoire</a:t>
            </a:r>
            <a:r>
              <a:rPr lang="fr-FR" altLang="fr-FR" sz="2000" kern="0" dirty="0" smtClean="0">
                <a:latin typeface="+mn-lt"/>
              </a:rPr>
              <a:t>	</a:t>
            </a:r>
            <a:br>
              <a:rPr lang="fr-FR" altLang="fr-FR" sz="2000" kern="0" dirty="0" smtClean="0">
                <a:latin typeface="+mn-lt"/>
              </a:rPr>
            </a:br>
            <a:r>
              <a:rPr lang="fr-FR" altLang="fr-FR" sz="2000" kern="0" dirty="0" smtClean="0">
                <a:latin typeface="+mn-lt"/>
              </a:rPr>
              <a:t>	</a:t>
            </a:r>
            <a:r>
              <a:rPr lang="fr-FR" altLang="fr-FR" sz="2000" kern="0" dirty="0" smtClean="0">
                <a:latin typeface="+mn-lt"/>
              </a:rPr>
              <a:t>- </a:t>
            </a:r>
            <a:r>
              <a:rPr lang="fr-FR" altLang="fr-FR" sz="2000" kern="0" dirty="0" smtClean="0">
                <a:latin typeface="+mn-lt"/>
              </a:rPr>
              <a:t>La protection des données		</a:t>
            </a:r>
            <a:br>
              <a:rPr lang="fr-FR" altLang="fr-FR" sz="2000" kern="0" dirty="0" smtClean="0">
                <a:latin typeface="+mn-lt"/>
              </a:rPr>
            </a:br>
            <a:r>
              <a:rPr lang="fr-FR" altLang="fr-FR" sz="2000" kern="0" dirty="0" smtClean="0">
                <a:latin typeface="+mn-lt"/>
              </a:rPr>
              <a:t>	- La cyber-sécurité</a:t>
            </a:r>
            <a:r>
              <a:rPr lang="fr-FR" altLang="fr-FR" sz="1600" kern="0" dirty="0" smtClean="0">
                <a:latin typeface="+mn-lt"/>
              </a:rPr>
              <a:t>	</a:t>
            </a:r>
            <a:endParaRPr lang="fr-FR" altLang="fr-FR" i="1" kern="0" dirty="0">
              <a:latin typeface="+mn-lt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683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2"/>
          <p:cNvSpPr txBox="1">
            <a:spLocks/>
          </p:cNvSpPr>
          <p:nvPr/>
        </p:nvSpPr>
        <p:spPr>
          <a:xfrm>
            <a:off x="1524001" y="251314"/>
            <a:ext cx="9071993" cy="87343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/>
            <a:r>
              <a:rPr lang="fr-FR" sz="3200" kern="0" dirty="0">
                <a:solidFill>
                  <a:schemeClr val="bg1"/>
                </a:solidFill>
              </a:rPr>
              <a:t>Définition</a:t>
            </a: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1EBF34B9-6269-44AE-B1D2-F5C20B56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7163"/>
            <a:ext cx="12192000" cy="701675"/>
          </a:xfrm>
        </p:spPr>
        <p:txBody>
          <a:bodyPr/>
          <a:lstStyle/>
          <a:p>
            <a:r>
              <a:rPr lang="fr-FR" altLang="fr-FR" kern="0" dirty="0" smtClean="0">
                <a:solidFill>
                  <a:srgbClr val="156CAF"/>
                </a:solidFill>
              </a:rPr>
              <a:t>S3/A </a:t>
            </a:r>
            <a:r>
              <a:rPr lang="fr-FR" altLang="fr-FR" kern="0" dirty="0" smtClean="0">
                <a:solidFill>
                  <a:srgbClr val="156CAF"/>
                </a:solidFill>
              </a:rPr>
              <a:t>– </a:t>
            </a:r>
            <a:endParaRPr lang="fr-FR" dirty="0">
              <a:solidFill>
                <a:srgbClr val="156CA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65D53-1985-4CA7-B461-8F5D6B33A306}" type="slidenum">
              <a:rPr lang="fr-FR" altLang="fr-FR" smtClean="0"/>
              <a:pPr>
                <a:defRPr/>
              </a:pPr>
              <a:t>20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7305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21</a:t>
            </a:fld>
            <a:endParaRPr lang="fr-FR" alt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2819536"/>
            <a:ext cx="12192000" cy="450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sz="2000" b="1" kern="0" dirty="0" smtClean="0"/>
              <a:t>Rédacteur :</a:t>
            </a:r>
            <a:r>
              <a:rPr lang="fr-FR" altLang="fr-FR" sz="2000" kern="0" dirty="0" smtClean="0"/>
              <a:t> Gilles Genin (</a:t>
            </a:r>
            <a:r>
              <a:rPr lang="fr-FR" altLang="fr-FR" sz="2000" kern="0" dirty="0" err="1" smtClean="0"/>
              <a:t>Ingetel-bet</a:t>
            </a:r>
            <a:r>
              <a:rPr lang="fr-FR" altLang="fr-FR" sz="2000" kern="0" dirty="0" smtClean="0"/>
              <a:t>)</a:t>
            </a:r>
            <a:endParaRPr lang="fr-FR" sz="2000" b="1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01700" y="641589"/>
            <a:ext cx="10515600" cy="937404"/>
          </a:xfrm>
        </p:spPr>
        <p:txBody>
          <a:bodyPr/>
          <a:lstStyle/>
          <a:p>
            <a:r>
              <a:rPr lang="fr-FR" altLang="fr-FR" sz="2800" kern="0" dirty="0"/>
              <a:t>Section </a:t>
            </a:r>
            <a:r>
              <a:rPr lang="fr-FR" altLang="fr-FR" sz="2800" kern="0" dirty="0"/>
              <a:t>3</a:t>
            </a:r>
            <a:r>
              <a:rPr lang="fr-FR" altLang="fr-FR" sz="2800" kern="0" dirty="0" smtClean="0"/>
              <a:t> </a:t>
            </a:r>
            <a:r>
              <a:rPr lang="fr-FR" altLang="fr-FR" sz="2800" kern="0" dirty="0"/>
              <a:t>: </a:t>
            </a:r>
            <a:r>
              <a:rPr lang="fr-FR" altLang="fr-FR" sz="2800" kern="0" dirty="0" smtClean="0"/>
              <a:t>Les TIC au Service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du Bâtiment et du Territoire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/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B – Innovations Technologiques et Nouveaux Services TIC</a:t>
            </a:r>
            <a:br>
              <a:rPr lang="fr-FR" altLang="fr-FR" sz="2800" kern="0" dirty="0" smtClean="0"/>
            </a:br>
            <a:r>
              <a:rPr lang="fr-FR" altLang="fr-FR" sz="2000" kern="0" dirty="0" smtClean="0"/>
              <a:t>Les réponses des TIC aux nouvelles attentes</a:t>
            </a:r>
            <a:r>
              <a:rPr lang="fr-FR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239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2"/>
          <p:cNvSpPr txBox="1">
            <a:spLocks/>
          </p:cNvSpPr>
          <p:nvPr/>
        </p:nvSpPr>
        <p:spPr>
          <a:xfrm>
            <a:off x="1524001" y="251314"/>
            <a:ext cx="9071993" cy="87343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/>
            <a:r>
              <a:rPr lang="fr-FR" sz="3200" kern="0" dirty="0">
                <a:solidFill>
                  <a:schemeClr val="bg1"/>
                </a:solidFill>
              </a:rPr>
              <a:t>Définition</a:t>
            </a: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1EBF34B9-6269-44AE-B1D2-F5C20B56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kern="0" dirty="0" smtClean="0">
                <a:solidFill>
                  <a:srgbClr val="156CAF"/>
                </a:solidFill>
              </a:rPr>
              <a:t>S3/B – </a:t>
            </a:r>
            <a:endParaRPr lang="fr-FR" dirty="0">
              <a:solidFill>
                <a:srgbClr val="156CA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65D53-1985-4CA7-B461-8F5D6B33A306}" type="slidenum">
              <a:rPr lang="fr-FR" altLang="fr-FR" smtClean="0"/>
              <a:pPr>
                <a:defRPr/>
              </a:pPr>
              <a:t>22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490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2819536"/>
            <a:ext cx="12192000" cy="450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sz="2000" b="1" kern="0" dirty="0" smtClean="0"/>
              <a:t>Rédacteur :</a:t>
            </a:r>
            <a:r>
              <a:rPr lang="fr-FR" altLang="fr-FR" sz="2000" kern="0" dirty="0" smtClean="0"/>
              <a:t> Jean-Christophe Bourgeois (</a:t>
            </a:r>
            <a:r>
              <a:rPr lang="fr-FR" altLang="fr-FR" sz="2000" kern="0" dirty="0" err="1" smtClean="0"/>
              <a:t>Vertuoz</a:t>
            </a:r>
            <a:r>
              <a:rPr lang="fr-FR" altLang="fr-FR" sz="2000" kern="0" dirty="0" smtClean="0"/>
              <a:t> by </a:t>
            </a:r>
            <a:r>
              <a:rPr lang="fr-FR" altLang="fr-FR" sz="2000" kern="0" dirty="0" err="1" smtClean="0"/>
              <a:t>Engie</a:t>
            </a:r>
            <a:r>
              <a:rPr lang="fr-FR" altLang="fr-FR" sz="2000" kern="0" dirty="0" smtClean="0"/>
              <a:t>)</a:t>
            </a:r>
            <a:endParaRPr lang="fr-FR" sz="2000" b="1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901700" y="641589"/>
            <a:ext cx="10515600" cy="93740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fr-FR" altLang="fr-FR" sz="2800" kern="0" dirty="0" smtClean="0">
                <a:solidFill>
                  <a:srgbClr val="7EA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3 : Les TIC au Service</a:t>
            </a:r>
            <a:br>
              <a:rPr lang="fr-FR" altLang="fr-FR" sz="2800" kern="0" dirty="0" smtClean="0">
                <a:solidFill>
                  <a:srgbClr val="7EACC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kern="0" dirty="0" smtClean="0">
                <a:solidFill>
                  <a:srgbClr val="7EA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Bâtiment et du Territoire</a:t>
            </a:r>
            <a:br>
              <a:rPr lang="fr-FR" altLang="fr-FR" sz="2800" kern="0" dirty="0" smtClean="0">
                <a:solidFill>
                  <a:srgbClr val="7EACC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kern="0" dirty="0" smtClean="0">
                <a:solidFill>
                  <a:srgbClr val="7EA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2800" kern="0" dirty="0" smtClean="0">
                <a:solidFill>
                  <a:srgbClr val="7EACC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kern="0" dirty="0" smtClean="0">
                <a:solidFill>
                  <a:srgbClr val="7EA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– Valeurs Ajoutées des Services TIC</a:t>
            </a:r>
            <a:r>
              <a:rPr lang="fr-FR" altLang="fr-FR" sz="2800" b="0" kern="0" dirty="0" smtClean="0"/>
              <a:t/>
            </a:r>
            <a:br>
              <a:rPr lang="fr-FR" altLang="fr-FR" sz="2800" b="0" kern="0" dirty="0" smtClean="0"/>
            </a:br>
            <a:r>
              <a:rPr lang="fr-FR" altLang="fr-FR" sz="2000" kern="0" dirty="0" smtClean="0">
                <a:solidFill>
                  <a:srgbClr val="7EA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Leurs apports aux promoteurs, gestionnaires et usagers</a:t>
            </a:r>
            <a:r>
              <a:rPr lang="fr-FR" sz="2800" b="0" dirty="0" smtClean="0">
                <a:solidFill>
                  <a:srgbClr val="7EAC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r-FR" sz="2800" b="0" dirty="0">
              <a:solidFill>
                <a:srgbClr val="7EAC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2"/>
          <p:cNvSpPr txBox="1">
            <a:spLocks/>
          </p:cNvSpPr>
          <p:nvPr/>
        </p:nvSpPr>
        <p:spPr>
          <a:xfrm>
            <a:off x="1524001" y="251314"/>
            <a:ext cx="9071993" cy="87343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/>
            <a:r>
              <a:rPr lang="fr-FR" sz="3200" kern="0" dirty="0">
                <a:solidFill>
                  <a:schemeClr val="bg1"/>
                </a:solidFill>
              </a:rPr>
              <a:t>Définition</a:t>
            </a: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1EBF34B9-6269-44AE-B1D2-F5C20B56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kern="0" dirty="0" smtClean="0">
                <a:solidFill>
                  <a:srgbClr val="156CAF"/>
                </a:solidFill>
              </a:rPr>
              <a:t>S3/C – </a:t>
            </a:r>
            <a:endParaRPr lang="fr-FR" dirty="0">
              <a:solidFill>
                <a:srgbClr val="156CA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65D53-1985-4CA7-B461-8F5D6B33A306}" type="slidenum">
              <a:rPr lang="fr-FR" altLang="fr-FR" smtClean="0"/>
              <a:pPr>
                <a:defRPr/>
              </a:pPr>
              <a:t>24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242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25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201738"/>
            <a:ext cx="12192000" cy="93821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z="5400" b="1" cap="small" dirty="0"/>
              <a:t>Introduction aux Smart </a:t>
            </a:r>
            <a:r>
              <a:rPr lang="fr-FR" sz="5400" b="1" cap="small" dirty="0" smtClean="0"/>
              <a:t>Buildings</a:t>
            </a:r>
            <a:br>
              <a:rPr lang="fr-FR" sz="5400" b="1" cap="small" dirty="0" smtClean="0"/>
            </a:br>
            <a:r>
              <a:rPr lang="fr-FR" altLang="fr-FR" sz="5400" b="1" kern="0" dirty="0" smtClean="0"/>
              <a:t>Section </a:t>
            </a:r>
            <a:r>
              <a:rPr lang="fr-FR" altLang="fr-FR" sz="5400" b="1" kern="0" dirty="0" smtClean="0"/>
              <a:t>4</a:t>
            </a:r>
            <a:r>
              <a:rPr lang="fr-FR" altLang="fr-FR" sz="5400" b="1" kern="0" dirty="0" smtClean="0"/>
              <a:t> :</a:t>
            </a:r>
            <a:r>
              <a:rPr lang="fr-FR" altLang="fr-FR" sz="5400" b="1" kern="0" dirty="0" smtClean="0">
                <a:solidFill>
                  <a:schemeClr val="bg1"/>
                </a:solidFill>
              </a:rPr>
              <a:t/>
            </a:r>
            <a:br>
              <a:rPr lang="fr-FR" altLang="fr-FR" sz="5400" b="1" kern="0" dirty="0" smtClean="0">
                <a:solidFill>
                  <a:schemeClr val="bg1"/>
                </a:solidFill>
              </a:rPr>
            </a:br>
            <a:r>
              <a:rPr lang="fr-FR" altLang="fr-FR" sz="5400" b="1" kern="0" dirty="0" smtClean="0">
                <a:solidFill>
                  <a:srgbClr val="FF0000"/>
                </a:solidFill>
              </a:rPr>
              <a:t>La Gestion des Données et la Confiance Numérique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6131240"/>
            <a:ext cx="12192000" cy="450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sz="2000" b="1" kern="0" dirty="0" smtClean="0"/>
              <a:t>Coordinateur de Session :</a:t>
            </a:r>
            <a:r>
              <a:rPr lang="fr-FR" altLang="fr-FR" sz="2000" kern="0" dirty="0"/>
              <a:t> </a:t>
            </a:r>
            <a:r>
              <a:rPr lang="fr-FR" altLang="fr-FR" sz="2000" kern="0" dirty="0" smtClean="0"/>
              <a:t>Marc </a:t>
            </a:r>
            <a:r>
              <a:rPr lang="fr-FR" altLang="fr-FR" sz="2000" kern="0" dirty="0" err="1" smtClean="0"/>
              <a:t>Daumas</a:t>
            </a:r>
            <a:r>
              <a:rPr lang="fr-FR" altLang="fr-FR" sz="2000" kern="0" dirty="0" smtClean="0"/>
              <a:t> (</a:t>
            </a:r>
            <a:r>
              <a:rPr lang="fr-FR" altLang="fr-FR" sz="2000" kern="0" dirty="0" err="1" smtClean="0"/>
              <a:t>Engie</a:t>
            </a:r>
            <a:r>
              <a:rPr lang="fr-FR" altLang="fr-FR" sz="2000" kern="0" dirty="0" smtClean="0"/>
              <a:t>)</a:t>
            </a:r>
            <a:endParaRPr lang="fr-FR" sz="2000" b="1" dirty="0"/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0" y="4965701"/>
            <a:ext cx="12192000" cy="787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sz="4400" b="1" dirty="0" smtClean="0">
                <a:solidFill>
                  <a:srgbClr val="FF0000"/>
                </a:solidFill>
              </a:rPr>
              <a:t>Massive Online Open Course</a:t>
            </a:r>
            <a:endParaRPr lang="fr-FR" sz="4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1700" y="432039"/>
            <a:ext cx="10515600" cy="937404"/>
          </a:xfrm>
          <a:prstGeom prst="rect">
            <a:avLst/>
          </a:prstGeom>
        </p:spPr>
        <p:txBody>
          <a:bodyPr/>
          <a:lstStyle/>
          <a:p>
            <a:r>
              <a:rPr lang="fr-FR" altLang="fr-FR" sz="2800" kern="0" dirty="0"/>
              <a:t>Section </a:t>
            </a:r>
            <a:r>
              <a:rPr lang="fr-FR" altLang="fr-FR" sz="2800" kern="0" dirty="0" smtClean="0"/>
              <a:t>4</a:t>
            </a:r>
            <a:r>
              <a:rPr lang="fr-FR" altLang="fr-FR" sz="2800" kern="0" dirty="0" smtClean="0"/>
              <a:t> </a:t>
            </a:r>
            <a:r>
              <a:rPr lang="fr-FR" altLang="fr-FR" sz="2800" kern="0" dirty="0"/>
              <a:t>: </a:t>
            </a:r>
            <a:r>
              <a:rPr lang="fr-FR" altLang="fr-FR" sz="2800" kern="0" dirty="0" smtClean="0"/>
              <a:t>La Gestion des Données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et la Confiance Numérique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/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A – Les Données du Bâtiment et du Territoire</a:t>
            </a:r>
            <a:br>
              <a:rPr lang="fr-FR" altLang="fr-FR" sz="2800" kern="0" dirty="0" smtClean="0"/>
            </a:br>
            <a:r>
              <a:rPr lang="fr-FR" altLang="fr-FR" sz="2000" kern="0" dirty="0" smtClean="0"/>
              <a:t>Les plateformes et modèles de données</a:t>
            </a:r>
            <a:r>
              <a:rPr lang="fr-FR" sz="2800" dirty="0"/>
              <a:t> 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26</a:t>
            </a:fld>
            <a:endParaRPr lang="fr-FR" alt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2667136"/>
            <a:ext cx="12192000" cy="450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sz="2000" b="1" kern="0" dirty="0" smtClean="0"/>
              <a:t>Rédacteurs :</a:t>
            </a:r>
            <a:r>
              <a:rPr lang="fr-FR" altLang="fr-FR" sz="2000" kern="0" dirty="0" smtClean="0"/>
              <a:t> G. </a:t>
            </a:r>
            <a:r>
              <a:rPr lang="fr-FR" altLang="fr-FR" sz="2000" kern="0" dirty="0" err="1" smtClean="0"/>
              <a:t>Horlande</a:t>
            </a:r>
            <a:r>
              <a:rPr lang="fr-FR" altLang="fr-FR" sz="2000" kern="0" dirty="0" smtClean="0"/>
              <a:t> (</a:t>
            </a:r>
            <a:r>
              <a:rPr lang="fr-FR" altLang="fr-FR" sz="2000" kern="0" dirty="0" err="1" smtClean="0"/>
              <a:t>Visiativ</a:t>
            </a:r>
            <a:r>
              <a:rPr lang="fr-FR" altLang="fr-FR" sz="2000" kern="0" dirty="0" smtClean="0"/>
              <a:t>)</a:t>
            </a:r>
          </a:p>
          <a:p>
            <a:pPr algn="ctr" fontAlgn="auto">
              <a:spcAft>
                <a:spcPts val="0"/>
              </a:spcAft>
            </a:pPr>
            <a:r>
              <a:rPr lang="fr-FR" sz="2000" b="1" kern="0" dirty="0" smtClean="0"/>
              <a:t>C. </a:t>
            </a:r>
            <a:r>
              <a:rPr lang="fr-FR" sz="2000" b="1" kern="0" dirty="0" err="1" smtClean="0"/>
              <a:t>Collinet</a:t>
            </a:r>
            <a:r>
              <a:rPr lang="fr-FR" sz="2000" b="1" kern="0" dirty="0" smtClean="0"/>
              <a:t> (Bordeaux Métropole)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29000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2"/>
          <p:cNvSpPr txBox="1">
            <a:spLocks/>
          </p:cNvSpPr>
          <p:nvPr/>
        </p:nvSpPr>
        <p:spPr>
          <a:xfrm>
            <a:off x="1524001" y="251314"/>
            <a:ext cx="9071993" cy="87343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/>
            <a:r>
              <a:rPr lang="fr-FR" sz="3200" kern="0" dirty="0">
                <a:solidFill>
                  <a:schemeClr val="bg1"/>
                </a:solidFill>
              </a:rPr>
              <a:t>Définition</a:t>
            </a: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1EBF34B9-6269-44AE-B1D2-F5C20B56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7163"/>
            <a:ext cx="12192000" cy="701675"/>
          </a:xfrm>
        </p:spPr>
        <p:txBody>
          <a:bodyPr/>
          <a:lstStyle/>
          <a:p>
            <a:r>
              <a:rPr lang="fr-FR" altLang="fr-FR" kern="0" dirty="0" smtClean="0">
                <a:solidFill>
                  <a:srgbClr val="156CAF"/>
                </a:solidFill>
              </a:rPr>
              <a:t>S4/A </a:t>
            </a:r>
            <a:r>
              <a:rPr lang="fr-FR" altLang="fr-FR" kern="0" dirty="0" smtClean="0">
                <a:solidFill>
                  <a:srgbClr val="156CAF"/>
                </a:solidFill>
              </a:rPr>
              <a:t>– </a:t>
            </a:r>
            <a:endParaRPr lang="fr-FR" dirty="0">
              <a:solidFill>
                <a:srgbClr val="156CA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65D53-1985-4CA7-B461-8F5D6B33A306}" type="slidenum">
              <a:rPr lang="fr-FR" altLang="fr-FR" smtClean="0"/>
              <a:pPr>
                <a:defRPr/>
              </a:pPr>
              <a:t>27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6577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28</a:t>
            </a:fld>
            <a:endParaRPr lang="fr-FR" alt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2667136"/>
            <a:ext cx="12192000" cy="450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sz="2000" b="1" kern="0" dirty="0" smtClean="0"/>
              <a:t>Rédacteurs :</a:t>
            </a:r>
            <a:r>
              <a:rPr lang="fr-FR" altLang="fr-FR" sz="2000" kern="0" dirty="0" smtClean="0"/>
              <a:t> Olivier Ortega (</a:t>
            </a:r>
            <a:r>
              <a:rPr lang="fr-FR" altLang="fr-FR" sz="2000" kern="0" dirty="0" err="1" smtClean="0"/>
              <a:t>Lexcity</a:t>
            </a:r>
            <a:r>
              <a:rPr lang="fr-FR" altLang="fr-FR" sz="2000" kern="0" dirty="0" smtClean="0"/>
              <a:t>)</a:t>
            </a:r>
          </a:p>
          <a:p>
            <a:pPr algn="ctr" fontAlgn="auto">
              <a:spcAft>
                <a:spcPts val="0"/>
              </a:spcAft>
            </a:pPr>
            <a:r>
              <a:rPr lang="fr-FR" sz="2000" b="1" kern="0" dirty="0" smtClean="0"/>
              <a:t>Lilian </a:t>
            </a:r>
            <a:r>
              <a:rPr lang="fr-FR" sz="2000" b="1" kern="0" dirty="0" err="1" smtClean="0"/>
              <a:t>Caule</a:t>
            </a:r>
            <a:r>
              <a:rPr lang="fr-FR" sz="2000" b="1" kern="0" dirty="0" smtClean="0"/>
              <a:t> (ANITEC)</a:t>
            </a:r>
            <a:endParaRPr lang="fr-FR" sz="2000" b="1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901700" y="432039"/>
            <a:ext cx="10515600" cy="9374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3200" b="1" kern="1200" dirty="0">
                <a:solidFill>
                  <a:srgbClr val="7EACC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fr-FR" altLang="fr-FR" sz="2800" kern="0" dirty="0" smtClean="0"/>
              <a:t>Section 4 : La Gestion des Données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et la Confiance Numérique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/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B – Protection des Données</a:t>
            </a:r>
            <a:br>
              <a:rPr lang="fr-FR" altLang="fr-FR" sz="2800" kern="0" dirty="0" smtClean="0"/>
            </a:br>
            <a:r>
              <a:rPr lang="fr-FR" altLang="fr-FR" sz="2000" kern="0" dirty="0" smtClean="0"/>
              <a:t>La réglementation autour des usages de la donnée : RGPD/CNIL</a:t>
            </a:r>
            <a:r>
              <a:rPr lang="fr-FR" sz="2800" dirty="0" smtClean="0"/>
              <a:t> 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314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2"/>
          <p:cNvSpPr txBox="1">
            <a:spLocks/>
          </p:cNvSpPr>
          <p:nvPr/>
        </p:nvSpPr>
        <p:spPr>
          <a:xfrm>
            <a:off x="1524001" y="251314"/>
            <a:ext cx="9071993" cy="87343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/>
            <a:r>
              <a:rPr lang="fr-FR" sz="3200" kern="0" dirty="0">
                <a:solidFill>
                  <a:schemeClr val="bg1"/>
                </a:solidFill>
              </a:rPr>
              <a:t>Définition</a:t>
            </a: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1EBF34B9-6269-44AE-B1D2-F5C20B56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kern="0" dirty="0" smtClean="0">
                <a:solidFill>
                  <a:srgbClr val="156CAF"/>
                </a:solidFill>
              </a:rPr>
              <a:t>S4/B – </a:t>
            </a:r>
            <a:endParaRPr lang="fr-FR" dirty="0">
              <a:solidFill>
                <a:srgbClr val="156CA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65D53-1985-4CA7-B461-8F5D6B33A306}" type="slidenum">
              <a:rPr lang="fr-FR" altLang="fr-FR" smtClean="0"/>
              <a:pPr>
                <a:defRPr/>
              </a:pPr>
              <a:t>29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8520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EBF34B9-6269-44AE-B1D2-F5C20B56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kern="0" dirty="0" smtClean="0">
                <a:solidFill>
                  <a:srgbClr val="156CAF"/>
                </a:solidFill>
              </a:rPr>
              <a:t>Sommaire</a:t>
            </a:r>
            <a:endParaRPr lang="fr-FR" dirty="0">
              <a:solidFill>
                <a:srgbClr val="156CAF"/>
              </a:solidFill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5F8B114-82B8-44E6-972F-64907A714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9539"/>
            <a:ext cx="11166988" cy="4871259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1500"/>
              </a:spcBef>
              <a:tabLst>
                <a:tab pos="1790700" algn="l"/>
                <a:tab pos="10944225" algn="r"/>
              </a:tabLst>
              <a:defRPr/>
            </a:pPr>
            <a:r>
              <a:rPr lang="fr-FR" altLang="fr-FR" sz="2400" kern="0" dirty="0">
                <a:latin typeface="+mn-lt"/>
              </a:rPr>
              <a:t>Section </a:t>
            </a:r>
            <a:r>
              <a:rPr lang="fr-FR" altLang="fr-FR" sz="2400" kern="0" dirty="0" smtClean="0">
                <a:latin typeface="+mn-lt"/>
              </a:rPr>
              <a:t>5 </a:t>
            </a:r>
            <a:r>
              <a:rPr lang="fr-FR" altLang="fr-FR" sz="2400" kern="0" dirty="0">
                <a:latin typeface="+mn-lt"/>
              </a:rPr>
              <a:t>: </a:t>
            </a:r>
            <a:r>
              <a:rPr lang="fr-FR" sz="2400" kern="0" dirty="0" smtClean="0">
                <a:latin typeface="+mn-lt"/>
              </a:rPr>
              <a:t>Concilier </a:t>
            </a:r>
            <a:r>
              <a:rPr lang="fr-FR" sz="2400" kern="0" dirty="0" smtClean="0">
                <a:latin typeface="+mn-lt"/>
              </a:rPr>
              <a:t>transitions numérique &amp; énergétique</a:t>
            </a:r>
            <a:r>
              <a:rPr lang="fr-FR" altLang="fr-FR" sz="2400" kern="0" dirty="0">
                <a:latin typeface="+mn-lt"/>
              </a:rPr>
              <a:t>	</a:t>
            </a:r>
            <a:r>
              <a:rPr lang="fr-FR" altLang="fr-FR" sz="2400" kern="0" dirty="0" smtClean="0">
                <a:latin typeface="+mn-lt"/>
              </a:rPr>
              <a:t>p.3</a:t>
            </a:r>
            <a:r>
              <a:rPr lang="fr-FR" altLang="fr-FR" sz="1600" kern="0" dirty="0" smtClean="0">
                <a:latin typeface="+mn-lt"/>
              </a:rPr>
              <a:t/>
            </a:r>
            <a:br>
              <a:rPr lang="fr-FR" altLang="fr-FR" sz="1600" kern="0" dirty="0" smtClean="0">
                <a:latin typeface="+mn-lt"/>
              </a:rPr>
            </a:br>
            <a:r>
              <a:rPr lang="fr-FR" altLang="fr-FR" sz="1400" kern="0" dirty="0" smtClean="0">
                <a:latin typeface="+mn-lt"/>
              </a:rPr>
              <a:t>	</a:t>
            </a:r>
            <a:r>
              <a:rPr lang="fr-FR" altLang="fr-FR" sz="2000" kern="0" dirty="0" smtClean="0"/>
              <a:t>- L’approche </a:t>
            </a:r>
            <a:r>
              <a:rPr lang="fr-FR" altLang="fr-FR" sz="2000" kern="0" dirty="0" smtClean="0"/>
              <a:t>SBA</a:t>
            </a:r>
            <a:r>
              <a:rPr lang="fr-FR" altLang="fr-FR" sz="2000" kern="0" dirty="0" smtClean="0"/>
              <a:t/>
            </a:r>
            <a:br>
              <a:rPr lang="fr-FR" altLang="fr-FR" sz="2000" kern="0" dirty="0" smtClean="0"/>
            </a:br>
            <a:r>
              <a:rPr lang="fr-FR" altLang="fr-FR" sz="2000" kern="0" dirty="0" smtClean="0"/>
              <a:t>	- Label Ready2Services (R2S)		</a:t>
            </a:r>
            <a:br>
              <a:rPr lang="fr-FR" altLang="fr-FR" sz="2000" kern="0" dirty="0" smtClean="0"/>
            </a:br>
            <a:r>
              <a:rPr lang="fr-FR" altLang="fr-FR" sz="2000" kern="0" dirty="0" smtClean="0"/>
              <a:t>	-</a:t>
            </a:r>
            <a:r>
              <a:rPr lang="fr-FR" altLang="fr-FR" sz="2000" kern="0" dirty="0"/>
              <a:t> </a:t>
            </a:r>
            <a:r>
              <a:rPr lang="fr-FR" altLang="fr-FR" sz="2000" kern="0" dirty="0" smtClean="0"/>
              <a:t>Label Ready2Grids (R2G</a:t>
            </a:r>
            <a:r>
              <a:rPr lang="fr-FR" altLang="fr-FR" sz="2000" kern="0" dirty="0" smtClean="0"/>
              <a:t>)</a:t>
            </a:r>
            <a:r>
              <a:rPr lang="fr-FR" altLang="fr-FR" sz="1400" kern="0" dirty="0" smtClean="0">
                <a:latin typeface="+mn-lt"/>
              </a:rPr>
              <a:t>	</a:t>
            </a:r>
            <a:endParaRPr lang="fr-FR" altLang="fr-FR" sz="1400" kern="0" dirty="0" smtClean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ts val="1500"/>
              </a:spcBef>
              <a:tabLst>
                <a:tab pos="1790700" algn="l"/>
                <a:tab pos="10942638" algn="r"/>
              </a:tabLst>
              <a:defRPr/>
            </a:pPr>
            <a:r>
              <a:rPr lang="fr-FR" altLang="fr-FR" sz="2400" kern="0" dirty="0" smtClean="0">
                <a:latin typeface="+mn-lt"/>
              </a:rPr>
              <a:t>Section 6 : Application : analyses de cas	</a:t>
            </a:r>
            <a:r>
              <a:rPr lang="fr-FR" altLang="fr-FR" sz="2400" kern="0" dirty="0" err="1" smtClean="0">
                <a:latin typeface="+mn-lt"/>
              </a:rPr>
              <a:t>p.n</a:t>
            </a:r>
            <a:r>
              <a:rPr lang="fr-FR" altLang="fr-FR" kern="0" dirty="0" smtClean="0">
                <a:latin typeface="+mn-lt"/>
              </a:rPr>
              <a:t/>
            </a:r>
            <a:br>
              <a:rPr lang="fr-FR" altLang="fr-FR" kern="0" dirty="0" smtClean="0">
                <a:latin typeface="+mn-lt"/>
              </a:rPr>
            </a:br>
            <a:r>
              <a:rPr lang="fr-FR" altLang="fr-FR" sz="2000" kern="0" dirty="0" smtClean="0">
                <a:latin typeface="+mn-lt"/>
              </a:rPr>
              <a:t>	- Bâtiments tertiaires et d’activités		</a:t>
            </a:r>
            <a:br>
              <a:rPr lang="fr-FR" altLang="fr-FR" sz="2000" kern="0" dirty="0" smtClean="0">
                <a:latin typeface="+mn-lt"/>
              </a:rPr>
            </a:br>
            <a:r>
              <a:rPr lang="fr-FR" altLang="fr-FR" sz="2000" kern="0" dirty="0" smtClean="0">
                <a:latin typeface="+mn-lt"/>
              </a:rPr>
              <a:t>	- Bâtiments résidentiels, logements sociaux 		</a:t>
            </a:r>
            <a:br>
              <a:rPr lang="fr-FR" altLang="fr-FR" sz="2000" kern="0" dirty="0" smtClean="0">
                <a:latin typeface="+mn-lt"/>
              </a:rPr>
            </a:br>
            <a:r>
              <a:rPr lang="fr-FR" altLang="fr-FR" sz="2000" kern="0" dirty="0" smtClean="0">
                <a:latin typeface="+mn-lt"/>
              </a:rPr>
              <a:t>	- Les éco-quartiers</a:t>
            </a:r>
          </a:p>
          <a:p>
            <a:pPr eaLnBrk="1" hangingPunct="1">
              <a:lnSpc>
                <a:spcPct val="100000"/>
              </a:lnSpc>
              <a:spcBef>
                <a:spcPts val="1500"/>
              </a:spcBef>
              <a:tabLst>
                <a:tab pos="1790700" algn="l"/>
                <a:tab pos="10942638" algn="r"/>
              </a:tabLst>
              <a:defRPr/>
            </a:pPr>
            <a:r>
              <a:rPr lang="fr-FR" altLang="fr-FR" sz="2400" kern="0" dirty="0" smtClean="0">
                <a:latin typeface="+mn-lt"/>
              </a:rPr>
              <a:t>Section </a:t>
            </a:r>
            <a:r>
              <a:rPr lang="fr-FR" altLang="fr-FR" sz="2400" kern="0" dirty="0" smtClean="0">
                <a:latin typeface="+mn-lt"/>
              </a:rPr>
              <a:t>7 : </a:t>
            </a:r>
            <a:r>
              <a:rPr lang="fr-FR" altLang="fr-FR" sz="2400" kern="0" dirty="0" smtClean="0">
                <a:latin typeface="+mn-lt"/>
              </a:rPr>
              <a:t>Evolutions des métiers liées aux Smart Building / Smart Territoire</a:t>
            </a:r>
            <a:r>
              <a:rPr lang="fr-FR" altLang="fr-FR" sz="2400" kern="0" dirty="0">
                <a:latin typeface="+mn-lt"/>
              </a:rPr>
              <a:t>	</a:t>
            </a:r>
            <a:r>
              <a:rPr lang="fr-FR" altLang="fr-FR" sz="2400" kern="0" dirty="0" err="1" smtClean="0">
                <a:latin typeface="+mn-lt"/>
              </a:rPr>
              <a:t>p.n</a:t>
            </a:r>
            <a:r>
              <a:rPr lang="fr-FR" altLang="fr-FR" kern="0" dirty="0" smtClean="0">
                <a:latin typeface="+mn-lt"/>
              </a:rPr>
              <a:t/>
            </a:r>
            <a:br>
              <a:rPr lang="fr-FR" altLang="fr-FR" kern="0" dirty="0" smtClean="0">
                <a:latin typeface="+mn-lt"/>
              </a:rPr>
            </a:br>
            <a:r>
              <a:rPr lang="fr-FR" altLang="fr-FR" sz="2000" kern="0" dirty="0" smtClean="0">
                <a:latin typeface="+mn-lt"/>
              </a:rPr>
              <a:t>	- </a:t>
            </a:r>
            <a:r>
              <a:rPr lang="fr-FR" altLang="fr-FR" sz="2000" kern="0" dirty="0" smtClean="0">
                <a:latin typeface="+mn-lt"/>
              </a:rPr>
              <a:t>Les nouvelles offres et leurs acteurs</a:t>
            </a:r>
            <a:r>
              <a:rPr lang="fr-FR" altLang="fr-FR" sz="2000" kern="0" dirty="0" smtClean="0">
                <a:latin typeface="+mn-lt"/>
              </a:rPr>
              <a:t>	</a:t>
            </a:r>
            <a:br>
              <a:rPr lang="fr-FR" altLang="fr-FR" sz="2000" kern="0" dirty="0" smtClean="0">
                <a:latin typeface="+mn-lt"/>
              </a:rPr>
            </a:br>
            <a:r>
              <a:rPr lang="fr-FR" altLang="fr-FR" sz="2000" kern="0" dirty="0" smtClean="0">
                <a:latin typeface="+mn-lt"/>
              </a:rPr>
              <a:t>	- </a:t>
            </a:r>
            <a:r>
              <a:rPr lang="fr-FR" altLang="fr-FR" sz="2000" kern="0" dirty="0" smtClean="0">
                <a:latin typeface="+mn-lt"/>
              </a:rPr>
              <a:t>Evolution des métiers</a:t>
            </a:r>
            <a:r>
              <a:rPr lang="fr-FR" altLang="fr-FR" sz="2000" kern="0" dirty="0" smtClean="0">
                <a:latin typeface="+mn-lt"/>
              </a:rPr>
              <a:t>	</a:t>
            </a:r>
            <a:br>
              <a:rPr lang="fr-FR" altLang="fr-FR" sz="2000" kern="0" dirty="0" smtClean="0">
                <a:latin typeface="+mn-lt"/>
              </a:rPr>
            </a:br>
            <a:r>
              <a:rPr lang="fr-FR" altLang="fr-FR" sz="2000" kern="0" dirty="0" smtClean="0">
                <a:latin typeface="+mn-lt"/>
              </a:rPr>
              <a:t>	- </a:t>
            </a:r>
            <a:r>
              <a:rPr lang="fr-FR" altLang="fr-FR" sz="2000" kern="0" dirty="0" smtClean="0">
                <a:latin typeface="+mn-lt"/>
              </a:rPr>
              <a:t>Les besoins en formation</a:t>
            </a:r>
            <a:endParaRPr lang="fr-FR" altLang="fr-FR" sz="2000" kern="0" dirty="0">
              <a:latin typeface="+mn-lt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3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7578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0" y="2667136"/>
            <a:ext cx="12192000" cy="450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sz="2000" b="1" kern="0" dirty="0" smtClean="0"/>
              <a:t>Rédacteurs :</a:t>
            </a:r>
            <a:r>
              <a:rPr lang="fr-FR" altLang="fr-FR" sz="2000" kern="0" dirty="0" smtClean="0"/>
              <a:t> Pascal </a:t>
            </a:r>
            <a:r>
              <a:rPr lang="fr-FR" altLang="fr-FR" sz="2000" kern="0" dirty="0" err="1" smtClean="0"/>
              <a:t>Tigréat</a:t>
            </a:r>
            <a:r>
              <a:rPr lang="fr-FR" altLang="fr-FR" sz="2000" kern="0" dirty="0" smtClean="0"/>
              <a:t> (</a:t>
            </a:r>
            <a:r>
              <a:rPr lang="fr-FR" altLang="fr-FR" sz="2000" kern="0" dirty="0" err="1" smtClean="0"/>
              <a:t>Wago</a:t>
            </a:r>
            <a:r>
              <a:rPr lang="fr-FR" altLang="fr-FR" sz="2000" kern="0" dirty="0" smtClean="0"/>
              <a:t>)</a:t>
            </a:r>
          </a:p>
          <a:p>
            <a:pPr algn="ctr" fontAlgn="auto">
              <a:spcAft>
                <a:spcPts val="0"/>
              </a:spcAft>
            </a:pPr>
            <a:r>
              <a:rPr lang="fr-FR" sz="2000" b="1" kern="0" dirty="0" err="1" smtClean="0"/>
              <a:t>Boutheina</a:t>
            </a:r>
            <a:r>
              <a:rPr lang="fr-FR" sz="2000" b="1" kern="0" dirty="0" smtClean="0"/>
              <a:t> </a:t>
            </a:r>
            <a:r>
              <a:rPr lang="fr-FR" sz="2000" b="1" kern="0" dirty="0" err="1" smtClean="0"/>
              <a:t>Chetali</a:t>
            </a:r>
            <a:r>
              <a:rPr lang="fr-FR" sz="2000" b="1" kern="0" dirty="0" smtClean="0"/>
              <a:t> (</a:t>
            </a:r>
            <a:r>
              <a:rPr lang="fr-FR" sz="2000" b="1" kern="0" dirty="0" err="1" smtClean="0"/>
              <a:t>Gemalto</a:t>
            </a:r>
            <a:r>
              <a:rPr lang="fr-FR" sz="2000" b="1" kern="0" dirty="0" smtClean="0"/>
              <a:t>)</a:t>
            </a:r>
            <a:endParaRPr lang="fr-FR" sz="2000" b="1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901700" y="432039"/>
            <a:ext cx="10515600" cy="9374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3200" b="1" kern="1200" dirty="0">
                <a:solidFill>
                  <a:srgbClr val="7EACC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fr-FR" altLang="fr-FR" sz="2800" kern="0" dirty="0" smtClean="0"/>
              <a:t>Section 4 : La Gestion des Données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et la Confiance Numérique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/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C – Cyber-Sécurité</a:t>
            </a:r>
            <a:br>
              <a:rPr lang="fr-FR" altLang="fr-FR" sz="2800" kern="0" dirty="0" smtClean="0"/>
            </a:br>
            <a:r>
              <a:rPr lang="fr-FR" altLang="fr-FR" sz="2000" kern="0" dirty="0" smtClean="0"/>
              <a:t>Processus, systèmes et organisation pour assurer la sécurité numérique</a:t>
            </a:r>
            <a:r>
              <a:rPr lang="fr-FR" sz="2800" dirty="0" smtClean="0"/>
              <a:t> 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9195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2"/>
          <p:cNvSpPr txBox="1">
            <a:spLocks/>
          </p:cNvSpPr>
          <p:nvPr/>
        </p:nvSpPr>
        <p:spPr>
          <a:xfrm>
            <a:off x="1524001" y="251314"/>
            <a:ext cx="9071993" cy="87343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/>
            <a:r>
              <a:rPr lang="fr-FR" sz="3200" kern="0" dirty="0">
                <a:solidFill>
                  <a:schemeClr val="bg1"/>
                </a:solidFill>
              </a:rPr>
              <a:t>Définition</a:t>
            </a: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1EBF34B9-6269-44AE-B1D2-F5C20B56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kern="0" dirty="0" smtClean="0">
                <a:solidFill>
                  <a:srgbClr val="156CAF"/>
                </a:solidFill>
              </a:rPr>
              <a:t>S4/C – </a:t>
            </a:r>
            <a:endParaRPr lang="fr-FR" dirty="0">
              <a:solidFill>
                <a:srgbClr val="156CA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65D53-1985-4CA7-B461-8F5D6B33A306}" type="slidenum">
              <a:rPr lang="fr-FR" altLang="fr-FR" smtClean="0"/>
              <a:pPr>
                <a:defRPr/>
              </a:pPr>
              <a:t>31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030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32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201738"/>
            <a:ext cx="12192000" cy="93821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z="5400" b="1" cap="small" dirty="0"/>
              <a:t>Introduction aux Smart </a:t>
            </a:r>
            <a:r>
              <a:rPr lang="fr-FR" sz="5400" b="1" cap="small" dirty="0" smtClean="0"/>
              <a:t>Buildings</a:t>
            </a:r>
            <a:br>
              <a:rPr lang="fr-FR" sz="5400" b="1" cap="small" dirty="0" smtClean="0"/>
            </a:br>
            <a:r>
              <a:rPr lang="fr-FR" altLang="fr-FR" sz="5400" b="1" kern="0" dirty="0" smtClean="0"/>
              <a:t>Section </a:t>
            </a:r>
            <a:r>
              <a:rPr lang="fr-FR" altLang="fr-FR" sz="5400" b="1" kern="0" dirty="0"/>
              <a:t>5</a:t>
            </a:r>
            <a:r>
              <a:rPr lang="fr-FR" altLang="fr-FR" sz="5400" b="1" kern="0" dirty="0" smtClean="0"/>
              <a:t> :</a:t>
            </a:r>
            <a:r>
              <a:rPr lang="fr-FR" altLang="fr-FR" sz="5400" b="1" kern="0" dirty="0" smtClean="0">
                <a:solidFill>
                  <a:schemeClr val="bg1"/>
                </a:solidFill>
              </a:rPr>
              <a:t/>
            </a:r>
            <a:br>
              <a:rPr lang="fr-FR" altLang="fr-FR" sz="5400" b="1" kern="0" dirty="0" smtClean="0">
                <a:solidFill>
                  <a:schemeClr val="bg1"/>
                </a:solidFill>
              </a:rPr>
            </a:br>
            <a:r>
              <a:rPr lang="fr-FR" altLang="fr-FR" sz="5400" b="1" kern="0" dirty="0" smtClean="0">
                <a:solidFill>
                  <a:srgbClr val="FF0000"/>
                </a:solidFill>
              </a:rPr>
              <a:t>Concilier Transition Numérique</a:t>
            </a:r>
            <a:br>
              <a:rPr lang="fr-FR" altLang="fr-FR" sz="5400" b="1" kern="0" dirty="0" smtClean="0">
                <a:solidFill>
                  <a:srgbClr val="FF0000"/>
                </a:solidFill>
              </a:rPr>
            </a:br>
            <a:r>
              <a:rPr lang="fr-FR" altLang="fr-FR" sz="5400" b="1" kern="0" dirty="0" smtClean="0">
                <a:solidFill>
                  <a:srgbClr val="FF0000"/>
                </a:solidFill>
              </a:rPr>
              <a:t>et Energétique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6131240"/>
            <a:ext cx="12192000" cy="450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sz="2000" b="1" kern="0" dirty="0" smtClean="0"/>
              <a:t>Coordinateur de Session :</a:t>
            </a:r>
            <a:r>
              <a:rPr lang="fr-FR" altLang="fr-FR" sz="2000" kern="0" dirty="0"/>
              <a:t> </a:t>
            </a:r>
            <a:r>
              <a:rPr lang="fr-FR" altLang="fr-FR" sz="2000" kern="0" dirty="0" smtClean="0"/>
              <a:t>Emmanuel François (</a:t>
            </a:r>
            <a:r>
              <a:rPr lang="fr-FR" altLang="fr-FR" sz="2000" kern="0" dirty="0" err="1" smtClean="0"/>
              <a:t>EnOcéan</a:t>
            </a:r>
            <a:r>
              <a:rPr lang="fr-FR" altLang="fr-FR" sz="2000" kern="0" dirty="0" smtClean="0"/>
              <a:t>, Président de la SBA)</a:t>
            </a:r>
            <a:endParaRPr lang="fr-FR" sz="2000" b="1" dirty="0"/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0" y="4965701"/>
            <a:ext cx="12192000" cy="787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sz="4400" b="1" dirty="0" smtClean="0">
                <a:solidFill>
                  <a:srgbClr val="FF0000"/>
                </a:solidFill>
              </a:rPr>
              <a:t>Massive Online Open Course</a:t>
            </a:r>
            <a:endParaRPr lang="fr-FR" sz="4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7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1700" y="527289"/>
            <a:ext cx="10515600" cy="937404"/>
          </a:xfrm>
          <a:prstGeom prst="rect">
            <a:avLst/>
          </a:prstGeom>
        </p:spPr>
        <p:txBody>
          <a:bodyPr/>
          <a:lstStyle/>
          <a:p>
            <a:r>
              <a:rPr lang="fr-FR" altLang="fr-FR" sz="2800" kern="0" dirty="0"/>
              <a:t>Section </a:t>
            </a:r>
            <a:r>
              <a:rPr lang="fr-FR" altLang="fr-FR" sz="2800" kern="0" dirty="0"/>
              <a:t>5</a:t>
            </a:r>
            <a:r>
              <a:rPr lang="fr-FR" altLang="fr-FR" sz="2800" kern="0" dirty="0" smtClean="0"/>
              <a:t> </a:t>
            </a:r>
            <a:r>
              <a:rPr lang="fr-FR" altLang="fr-FR" sz="2800" kern="0" dirty="0"/>
              <a:t>: </a:t>
            </a:r>
            <a:r>
              <a:rPr lang="fr-FR" altLang="fr-FR" sz="2800" kern="0" dirty="0" smtClean="0"/>
              <a:t>Concilier Transition Numérique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et Energétique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/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A – L’Approche Globale</a:t>
            </a:r>
            <a:br>
              <a:rPr lang="fr-FR" altLang="fr-FR" sz="2800" kern="0" dirty="0" smtClean="0"/>
            </a:br>
            <a:r>
              <a:rPr lang="fr-FR" altLang="fr-FR" sz="2000" kern="0" dirty="0" smtClean="0"/>
              <a:t>Une vision globale, Révisions conceptuelles et organisationnelles</a:t>
            </a:r>
            <a:r>
              <a:rPr lang="fr-FR" sz="2800" dirty="0"/>
              <a:t> 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33</a:t>
            </a:fld>
            <a:endParaRPr lang="fr-FR" alt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2667136"/>
            <a:ext cx="12192000" cy="450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sz="2000" b="1" kern="0" dirty="0" smtClean="0"/>
              <a:t>Rédacteurs :</a:t>
            </a:r>
            <a:r>
              <a:rPr lang="fr-FR" altLang="fr-FR" sz="2000" kern="0" dirty="0" smtClean="0"/>
              <a:t> Emmanuel François (</a:t>
            </a:r>
            <a:r>
              <a:rPr lang="fr-FR" altLang="fr-FR" sz="2000" kern="0" dirty="0" err="1" smtClean="0"/>
              <a:t>EnOcéan</a:t>
            </a:r>
            <a:r>
              <a:rPr lang="fr-FR" altLang="fr-FR" sz="2000" kern="0" dirty="0" smtClean="0"/>
              <a:t>)</a:t>
            </a:r>
          </a:p>
          <a:p>
            <a:pPr algn="ctr" fontAlgn="auto">
              <a:spcAft>
                <a:spcPts val="0"/>
              </a:spcAft>
            </a:pPr>
            <a:r>
              <a:rPr lang="fr-FR" sz="2000" b="1" kern="0" dirty="0" smtClean="0"/>
              <a:t>Alain Kergoat (SBA)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94818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2"/>
          <p:cNvSpPr txBox="1">
            <a:spLocks/>
          </p:cNvSpPr>
          <p:nvPr/>
        </p:nvSpPr>
        <p:spPr>
          <a:xfrm>
            <a:off x="1524001" y="251314"/>
            <a:ext cx="9071993" cy="87343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/>
            <a:r>
              <a:rPr lang="fr-FR" sz="3200" kern="0" dirty="0">
                <a:solidFill>
                  <a:schemeClr val="bg1"/>
                </a:solidFill>
              </a:rPr>
              <a:t>Définition</a:t>
            </a: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1EBF34B9-6269-44AE-B1D2-F5C20B56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7163"/>
            <a:ext cx="12192000" cy="701675"/>
          </a:xfrm>
        </p:spPr>
        <p:txBody>
          <a:bodyPr/>
          <a:lstStyle/>
          <a:p>
            <a:r>
              <a:rPr lang="fr-FR" altLang="fr-FR" kern="0" dirty="0" smtClean="0">
                <a:solidFill>
                  <a:srgbClr val="156CAF"/>
                </a:solidFill>
              </a:rPr>
              <a:t>S5/A </a:t>
            </a:r>
            <a:r>
              <a:rPr lang="fr-FR" altLang="fr-FR" kern="0" dirty="0" smtClean="0">
                <a:solidFill>
                  <a:srgbClr val="156CAF"/>
                </a:solidFill>
              </a:rPr>
              <a:t>– </a:t>
            </a:r>
            <a:endParaRPr lang="fr-FR" dirty="0">
              <a:solidFill>
                <a:srgbClr val="156CA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65D53-1985-4CA7-B461-8F5D6B33A306}" type="slidenum">
              <a:rPr lang="fr-FR" altLang="fr-FR" smtClean="0"/>
              <a:pPr>
                <a:defRPr/>
              </a:pPr>
              <a:t>34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435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35</a:t>
            </a:fld>
            <a:endParaRPr lang="fr-FR" alt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01700" y="336789"/>
            <a:ext cx="10515600" cy="937404"/>
          </a:xfrm>
          <a:prstGeom prst="rect">
            <a:avLst/>
          </a:prstGeom>
        </p:spPr>
        <p:txBody>
          <a:bodyPr/>
          <a:lstStyle/>
          <a:p>
            <a:r>
              <a:rPr lang="fr-FR" altLang="fr-FR" sz="2800" kern="0" dirty="0"/>
              <a:t>Section </a:t>
            </a:r>
            <a:r>
              <a:rPr lang="fr-FR" altLang="fr-FR" sz="2800" kern="0" dirty="0"/>
              <a:t>5</a:t>
            </a:r>
            <a:r>
              <a:rPr lang="fr-FR" altLang="fr-FR" sz="2800" kern="0" dirty="0" smtClean="0"/>
              <a:t> </a:t>
            </a:r>
            <a:r>
              <a:rPr lang="fr-FR" altLang="fr-FR" sz="2800" kern="0" dirty="0"/>
              <a:t>: </a:t>
            </a:r>
            <a:r>
              <a:rPr lang="fr-FR" altLang="fr-FR" sz="2800" kern="0" dirty="0" smtClean="0"/>
              <a:t>Concilier Transition Numérique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et Energétique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/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B – Le Label Ready2Services</a:t>
            </a:r>
            <a:br>
              <a:rPr lang="fr-FR" altLang="fr-FR" sz="2800" kern="0" dirty="0" smtClean="0"/>
            </a:br>
            <a:r>
              <a:rPr lang="fr-FR" altLang="fr-FR" sz="2000" kern="0" dirty="0" smtClean="0"/>
              <a:t>Présentation du cadre de référence R2S</a:t>
            </a:r>
            <a:r>
              <a:rPr lang="fr-FR" sz="2800" dirty="0"/>
              <a:t> 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2400436"/>
            <a:ext cx="12192000" cy="6094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sz="2000" b="1" kern="0" dirty="0" smtClean="0"/>
              <a:t>Rédacteurs :</a:t>
            </a:r>
            <a:r>
              <a:rPr lang="fr-FR" altLang="fr-FR" sz="2000" kern="0" dirty="0" smtClean="0"/>
              <a:t> Serge Le Men(ABB)</a:t>
            </a:r>
          </a:p>
          <a:p>
            <a:pPr algn="ctr" fontAlgn="auto">
              <a:spcAft>
                <a:spcPts val="0"/>
              </a:spcAft>
            </a:pPr>
            <a:r>
              <a:rPr lang="fr-FR" sz="2000" b="1" kern="0" dirty="0" smtClean="0"/>
              <a:t>Alexis Perez (</a:t>
            </a:r>
            <a:r>
              <a:rPr lang="fr-FR" sz="2000" b="1" kern="0" dirty="0" err="1" smtClean="0"/>
              <a:t>Certivéa</a:t>
            </a:r>
            <a:r>
              <a:rPr lang="fr-FR" sz="2000" b="1" kern="0" dirty="0" smtClean="0"/>
              <a:t>)</a:t>
            </a:r>
          </a:p>
          <a:p>
            <a:pPr algn="ctr" fontAlgn="auto">
              <a:spcAft>
                <a:spcPts val="0"/>
              </a:spcAft>
            </a:pPr>
            <a:r>
              <a:rPr lang="fr-FR" sz="2000" kern="0" dirty="0" smtClean="0"/>
              <a:t>Nicolas Régnier (Data </a:t>
            </a:r>
            <a:r>
              <a:rPr lang="fr-FR" sz="2000" kern="0" dirty="0" err="1" smtClean="0"/>
              <a:t>Soluce</a:t>
            </a:r>
            <a:r>
              <a:rPr lang="fr-FR" sz="2000" kern="0" dirty="0" smtClean="0"/>
              <a:t>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8155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2"/>
          <p:cNvSpPr txBox="1">
            <a:spLocks/>
          </p:cNvSpPr>
          <p:nvPr/>
        </p:nvSpPr>
        <p:spPr>
          <a:xfrm>
            <a:off x="1524001" y="251314"/>
            <a:ext cx="9071993" cy="87343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/>
            <a:r>
              <a:rPr lang="fr-FR" sz="3200" kern="0" dirty="0">
                <a:solidFill>
                  <a:schemeClr val="bg1"/>
                </a:solidFill>
              </a:rPr>
              <a:t>Définition</a:t>
            </a: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1EBF34B9-6269-44AE-B1D2-F5C20B56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kern="0" dirty="0" smtClean="0">
                <a:solidFill>
                  <a:srgbClr val="156CAF"/>
                </a:solidFill>
              </a:rPr>
              <a:t>S5/B – </a:t>
            </a:r>
            <a:endParaRPr lang="fr-FR" dirty="0">
              <a:solidFill>
                <a:srgbClr val="156CA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65D53-1985-4CA7-B461-8F5D6B33A306}" type="slidenum">
              <a:rPr lang="fr-FR" altLang="fr-FR" smtClean="0"/>
              <a:pPr>
                <a:defRPr/>
              </a:pPr>
              <a:t>36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596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901700" y="489189"/>
            <a:ext cx="10515600" cy="937404"/>
          </a:xfrm>
          <a:prstGeom prst="rect">
            <a:avLst/>
          </a:prstGeom>
        </p:spPr>
        <p:txBody>
          <a:bodyPr/>
          <a:lstStyle/>
          <a:p>
            <a:r>
              <a:rPr lang="fr-FR" altLang="fr-FR" sz="2800" kern="0" dirty="0"/>
              <a:t>Section </a:t>
            </a:r>
            <a:r>
              <a:rPr lang="fr-FR" altLang="fr-FR" sz="2800" kern="0" dirty="0"/>
              <a:t>5</a:t>
            </a:r>
            <a:r>
              <a:rPr lang="fr-FR" altLang="fr-FR" sz="2800" kern="0" dirty="0" smtClean="0"/>
              <a:t> </a:t>
            </a:r>
            <a:r>
              <a:rPr lang="fr-FR" altLang="fr-FR" sz="2800" kern="0" dirty="0"/>
              <a:t>: </a:t>
            </a:r>
            <a:r>
              <a:rPr lang="fr-FR" altLang="fr-FR" sz="2800" kern="0" dirty="0" smtClean="0"/>
              <a:t>Concilier Transition Numérique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et Energétique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/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C – Le Label Ready2Grids</a:t>
            </a:r>
            <a:br>
              <a:rPr lang="fr-FR" altLang="fr-FR" sz="2800" kern="0" dirty="0" smtClean="0"/>
            </a:br>
            <a:r>
              <a:rPr lang="fr-FR" altLang="fr-FR" sz="2000" kern="0" dirty="0" smtClean="0"/>
              <a:t>Présentation du cadre de référence R2G</a:t>
            </a:r>
            <a:r>
              <a:rPr lang="fr-FR" sz="2800" dirty="0"/>
              <a:t> 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2667136"/>
            <a:ext cx="12192000" cy="6094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sz="2000" b="1" kern="0" dirty="0" smtClean="0"/>
              <a:t>Rédacteurs :</a:t>
            </a:r>
            <a:r>
              <a:rPr lang="fr-FR" altLang="fr-FR" sz="2000" kern="0" dirty="0" smtClean="0"/>
              <a:t> Eric L’</a:t>
            </a:r>
            <a:r>
              <a:rPr lang="fr-FR" altLang="fr-FR" sz="2000" kern="0" dirty="0" err="1" smtClean="0"/>
              <a:t>Helguen</a:t>
            </a:r>
            <a:r>
              <a:rPr lang="fr-FR" altLang="fr-FR" sz="2000" kern="0" dirty="0" smtClean="0"/>
              <a:t> (</a:t>
            </a:r>
            <a:r>
              <a:rPr lang="fr-FR" altLang="fr-FR" sz="2000" kern="0" dirty="0" err="1" smtClean="0"/>
              <a:t>Embix</a:t>
            </a:r>
            <a:r>
              <a:rPr lang="fr-FR" altLang="fr-FR" sz="2000" kern="0" dirty="0" smtClean="0"/>
              <a:t>)</a:t>
            </a:r>
          </a:p>
          <a:p>
            <a:pPr algn="ctr" fontAlgn="auto">
              <a:spcAft>
                <a:spcPts val="0"/>
              </a:spcAft>
            </a:pPr>
            <a:r>
              <a:rPr lang="fr-FR" sz="2000" b="1" kern="0" dirty="0" smtClean="0"/>
              <a:t>Alexis Perez (</a:t>
            </a:r>
            <a:r>
              <a:rPr lang="fr-FR" sz="2000" b="1" kern="0" dirty="0" err="1" smtClean="0"/>
              <a:t>Certivéa</a:t>
            </a:r>
            <a:r>
              <a:rPr lang="fr-FR" sz="2000" b="1" kern="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883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2"/>
          <p:cNvSpPr txBox="1">
            <a:spLocks/>
          </p:cNvSpPr>
          <p:nvPr/>
        </p:nvSpPr>
        <p:spPr>
          <a:xfrm>
            <a:off x="1524001" y="251314"/>
            <a:ext cx="9071993" cy="87343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/>
            <a:r>
              <a:rPr lang="fr-FR" sz="3200" kern="0" dirty="0">
                <a:solidFill>
                  <a:schemeClr val="bg1"/>
                </a:solidFill>
              </a:rPr>
              <a:t>Définition</a:t>
            </a: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1EBF34B9-6269-44AE-B1D2-F5C20B56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kern="0" dirty="0" smtClean="0">
                <a:solidFill>
                  <a:srgbClr val="156CAF"/>
                </a:solidFill>
              </a:rPr>
              <a:t>S5/C – </a:t>
            </a:r>
            <a:endParaRPr lang="fr-FR" dirty="0">
              <a:solidFill>
                <a:srgbClr val="156CA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65D53-1985-4CA7-B461-8F5D6B33A306}" type="slidenum">
              <a:rPr lang="fr-FR" altLang="fr-FR" smtClean="0"/>
              <a:pPr>
                <a:defRPr/>
              </a:pPr>
              <a:t>38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603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39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201738"/>
            <a:ext cx="12192000" cy="93821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z="5400" b="1" cap="small" dirty="0"/>
              <a:t>Introduction aux Smart </a:t>
            </a:r>
            <a:r>
              <a:rPr lang="fr-FR" sz="5400" b="1" cap="small" dirty="0" smtClean="0"/>
              <a:t>Buildings</a:t>
            </a:r>
            <a:br>
              <a:rPr lang="fr-FR" sz="5400" b="1" cap="small" dirty="0" smtClean="0"/>
            </a:br>
            <a:r>
              <a:rPr lang="fr-FR" altLang="fr-FR" sz="5400" b="1" kern="0" dirty="0" smtClean="0"/>
              <a:t>Section </a:t>
            </a:r>
            <a:r>
              <a:rPr lang="fr-FR" altLang="fr-FR" sz="5400" b="1" kern="0" dirty="0" smtClean="0"/>
              <a:t>6</a:t>
            </a:r>
            <a:r>
              <a:rPr lang="fr-FR" altLang="fr-FR" sz="5400" b="1" kern="0" dirty="0" smtClean="0"/>
              <a:t> :</a:t>
            </a:r>
            <a:r>
              <a:rPr lang="fr-FR" altLang="fr-FR" sz="5400" b="1" kern="0" dirty="0" smtClean="0">
                <a:solidFill>
                  <a:schemeClr val="bg1"/>
                </a:solidFill>
              </a:rPr>
              <a:t/>
            </a:r>
            <a:br>
              <a:rPr lang="fr-FR" altLang="fr-FR" sz="5400" b="1" kern="0" dirty="0" smtClean="0">
                <a:solidFill>
                  <a:schemeClr val="bg1"/>
                </a:solidFill>
              </a:rPr>
            </a:br>
            <a:r>
              <a:rPr lang="fr-FR" altLang="fr-FR" sz="5400" b="1" kern="0" dirty="0" smtClean="0">
                <a:solidFill>
                  <a:srgbClr val="FF0000"/>
                </a:solidFill>
              </a:rPr>
              <a:t>Application, Analyses de Cas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6131240"/>
            <a:ext cx="12192000" cy="450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sz="2000" b="1" kern="0" dirty="0" smtClean="0"/>
              <a:t>Coordinateur de Session :</a:t>
            </a:r>
            <a:r>
              <a:rPr lang="fr-FR" altLang="fr-FR" sz="2000" kern="0" dirty="0"/>
              <a:t> </a:t>
            </a:r>
            <a:r>
              <a:rPr lang="fr-FR" altLang="fr-FR" sz="2000" kern="0" dirty="0" smtClean="0"/>
              <a:t>Serge Le Men (ABB)</a:t>
            </a:r>
            <a:endParaRPr lang="fr-FR" sz="2000" b="1" dirty="0"/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0" y="4965701"/>
            <a:ext cx="12192000" cy="787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sz="4400" b="1" dirty="0" smtClean="0">
                <a:solidFill>
                  <a:srgbClr val="FF0000"/>
                </a:solidFill>
              </a:rPr>
              <a:t>Massive Online Open Course</a:t>
            </a:r>
            <a:endParaRPr lang="fr-FR" sz="4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4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202308"/>
            <a:ext cx="12192000" cy="93821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z="5400" b="1" cap="small" dirty="0"/>
              <a:t>Introduction aux Smart </a:t>
            </a:r>
            <a:r>
              <a:rPr lang="fr-FR" sz="5400" b="1" cap="small" dirty="0" smtClean="0"/>
              <a:t>Buildings</a:t>
            </a:r>
            <a:br>
              <a:rPr lang="fr-FR" sz="5400" b="1" cap="small" dirty="0" smtClean="0"/>
            </a:br>
            <a:r>
              <a:rPr lang="fr-FR" altLang="fr-FR" sz="5400" b="1" kern="0" dirty="0" smtClean="0"/>
              <a:t>Section </a:t>
            </a:r>
            <a:r>
              <a:rPr lang="fr-FR" altLang="fr-FR" sz="5400" b="1" kern="0" dirty="0"/>
              <a:t>1 </a:t>
            </a:r>
            <a:r>
              <a:rPr lang="fr-FR" altLang="fr-FR" sz="5400" b="1" kern="0" dirty="0" smtClean="0"/>
              <a:t>:</a:t>
            </a:r>
            <a:r>
              <a:rPr lang="fr-FR" altLang="fr-FR" sz="5400" b="1" kern="0" dirty="0" smtClean="0">
                <a:solidFill>
                  <a:schemeClr val="bg1"/>
                </a:solidFill>
              </a:rPr>
              <a:t/>
            </a:r>
            <a:br>
              <a:rPr lang="fr-FR" altLang="fr-FR" sz="5400" b="1" kern="0" dirty="0" smtClean="0">
                <a:solidFill>
                  <a:schemeClr val="bg1"/>
                </a:solidFill>
              </a:rPr>
            </a:br>
            <a:r>
              <a:rPr lang="fr-FR" altLang="fr-FR" sz="5400" b="1" kern="0" dirty="0" smtClean="0">
                <a:solidFill>
                  <a:srgbClr val="FF0000"/>
                </a:solidFill>
              </a:rPr>
              <a:t>Enjeux </a:t>
            </a:r>
            <a:r>
              <a:rPr lang="fr-FR" altLang="fr-FR" sz="5400" b="1" kern="0" dirty="0" smtClean="0">
                <a:solidFill>
                  <a:srgbClr val="FF0000"/>
                </a:solidFill>
              </a:rPr>
              <a:t>et Perspectives</a:t>
            </a:r>
            <a:br>
              <a:rPr lang="fr-FR" altLang="fr-FR" sz="5400" b="1" kern="0" dirty="0" smtClean="0">
                <a:solidFill>
                  <a:srgbClr val="FF0000"/>
                </a:solidFill>
              </a:rPr>
            </a:br>
            <a:r>
              <a:rPr lang="fr-FR" altLang="fr-FR" sz="5400" b="1" kern="0" dirty="0" smtClean="0">
                <a:solidFill>
                  <a:srgbClr val="FF0000"/>
                </a:solidFill>
              </a:rPr>
              <a:t>du Bâtiment Connecté et </a:t>
            </a:r>
            <a:r>
              <a:rPr lang="fr-FR" altLang="fr-FR" sz="5400" b="1" kern="0" dirty="0" smtClean="0">
                <a:solidFill>
                  <a:srgbClr val="FF0000"/>
                </a:solidFill>
              </a:rPr>
              <a:t>Communicant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6131240"/>
            <a:ext cx="12192000" cy="450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sz="2000" b="1" kern="0" dirty="0" smtClean="0"/>
              <a:t>Coordinateur de Session :</a:t>
            </a:r>
            <a:r>
              <a:rPr lang="fr-FR" altLang="fr-FR" sz="2000" kern="0" dirty="0"/>
              <a:t> </a:t>
            </a:r>
            <a:r>
              <a:rPr lang="fr-FR" altLang="fr-FR" sz="2000" kern="0" dirty="0" smtClean="0"/>
              <a:t>Alain Kergoat (SBA)</a:t>
            </a:r>
            <a:endParaRPr lang="fr-FR" sz="2000" b="1" dirty="0"/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0" y="4965701"/>
            <a:ext cx="12192000" cy="787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sz="4400" b="1" dirty="0" smtClean="0">
                <a:solidFill>
                  <a:srgbClr val="FF0000"/>
                </a:solidFill>
              </a:rPr>
              <a:t>Massive Online Open Course</a:t>
            </a:r>
            <a:endParaRPr lang="fr-FR" sz="4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1700" y="565389"/>
            <a:ext cx="10515600" cy="937404"/>
          </a:xfrm>
          <a:prstGeom prst="rect">
            <a:avLst/>
          </a:prstGeom>
        </p:spPr>
        <p:txBody>
          <a:bodyPr/>
          <a:lstStyle/>
          <a:p>
            <a:r>
              <a:rPr lang="fr-FR" altLang="fr-FR" sz="2800" kern="0" dirty="0"/>
              <a:t>Section </a:t>
            </a:r>
            <a:r>
              <a:rPr lang="fr-FR" altLang="fr-FR" sz="2800" kern="0" dirty="0" smtClean="0"/>
              <a:t>6</a:t>
            </a:r>
            <a:r>
              <a:rPr lang="fr-FR" altLang="fr-FR" sz="2800" kern="0" dirty="0" smtClean="0"/>
              <a:t> </a:t>
            </a:r>
            <a:r>
              <a:rPr lang="fr-FR" altLang="fr-FR" sz="2800" kern="0" dirty="0"/>
              <a:t>: </a:t>
            </a:r>
            <a:r>
              <a:rPr lang="fr-FR" altLang="fr-FR" sz="2800" kern="0" dirty="0" smtClean="0"/>
              <a:t>Application, Analyses de Cas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/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A – Bâtiments Tertiaires/Activités</a:t>
            </a:r>
            <a:br>
              <a:rPr lang="fr-FR" altLang="fr-FR" sz="2800" kern="0" dirty="0" smtClean="0"/>
            </a:br>
            <a:r>
              <a:rPr lang="fr-FR" altLang="fr-FR" sz="2000" kern="0" dirty="0" smtClean="0"/>
              <a:t>Analyse de cas et exemples de mises en œuvre</a:t>
            </a:r>
            <a:r>
              <a:rPr lang="fr-FR" sz="2800" dirty="0"/>
              <a:t> 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40</a:t>
            </a:fld>
            <a:endParaRPr lang="fr-FR" alt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2667136"/>
            <a:ext cx="12192000" cy="5904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sz="2000" b="1" kern="0" dirty="0" smtClean="0"/>
              <a:t>Rédacteurs :</a:t>
            </a:r>
            <a:r>
              <a:rPr lang="fr-FR" altLang="fr-FR" sz="2000" kern="0" dirty="0" smtClean="0"/>
              <a:t> Benjamin </a:t>
            </a:r>
            <a:r>
              <a:rPr lang="fr-FR" altLang="fr-FR" sz="2000" kern="0" dirty="0" err="1" smtClean="0"/>
              <a:t>Fiquet</a:t>
            </a:r>
            <a:r>
              <a:rPr lang="fr-FR" altLang="fr-FR" sz="2000" kern="0" dirty="0" smtClean="0"/>
              <a:t> (</a:t>
            </a:r>
            <a:r>
              <a:rPr lang="fr-FR" altLang="fr-FR" sz="2000" kern="0" dirty="0" err="1" smtClean="0"/>
              <a:t>Icade</a:t>
            </a:r>
            <a:r>
              <a:rPr lang="fr-FR" altLang="fr-FR" sz="2000" kern="0" dirty="0" smtClean="0"/>
              <a:t>)</a:t>
            </a:r>
          </a:p>
          <a:p>
            <a:pPr algn="ctr" fontAlgn="auto">
              <a:spcAft>
                <a:spcPts val="0"/>
              </a:spcAft>
            </a:pPr>
            <a:r>
              <a:rPr lang="fr-FR" sz="2000" b="1" kern="0" dirty="0" smtClean="0"/>
              <a:t>Samir </a:t>
            </a:r>
            <a:r>
              <a:rPr lang="fr-FR" sz="2000" b="1" kern="0" dirty="0" err="1" smtClean="0"/>
              <a:t>Boukhalfa</a:t>
            </a:r>
            <a:r>
              <a:rPr lang="fr-FR" sz="2000" b="1" kern="0" dirty="0" smtClean="0"/>
              <a:t> (</a:t>
            </a:r>
            <a:r>
              <a:rPr lang="fr-FR" sz="2000" b="1" kern="0" dirty="0" err="1" smtClean="0"/>
              <a:t>Axima</a:t>
            </a:r>
            <a:r>
              <a:rPr lang="fr-FR" sz="2000" b="1" kern="0" dirty="0" smtClean="0"/>
              <a:t>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3147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2"/>
          <p:cNvSpPr txBox="1">
            <a:spLocks/>
          </p:cNvSpPr>
          <p:nvPr/>
        </p:nvSpPr>
        <p:spPr>
          <a:xfrm>
            <a:off x="1524001" y="251314"/>
            <a:ext cx="9071993" cy="87343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/>
            <a:r>
              <a:rPr lang="fr-FR" sz="3200" kern="0" dirty="0">
                <a:solidFill>
                  <a:schemeClr val="bg1"/>
                </a:solidFill>
              </a:rPr>
              <a:t>Définition</a:t>
            </a: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1EBF34B9-6269-44AE-B1D2-F5C20B56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7163"/>
            <a:ext cx="12192000" cy="701675"/>
          </a:xfrm>
        </p:spPr>
        <p:txBody>
          <a:bodyPr/>
          <a:lstStyle/>
          <a:p>
            <a:r>
              <a:rPr lang="fr-FR" altLang="fr-FR" kern="0" dirty="0" smtClean="0">
                <a:solidFill>
                  <a:srgbClr val="156CAF"/>
                </a:solidFill>
              </a:rPr>
              <a:t>S6/A </a:t>
            </a:r>
            <a:r>
              <a:rPr lang="fr-FR" altLang="fr-FR" kern="0" dirty="0" smtClean="0">
                <a:solidFill>
                  <a:srgbClr val="156CAF"/>
                </a:solidFill>
              </a:rPr>
              <a:t>– </a:t>
            </a:r>
            <a:endParaRPr lang="fr-FR" dirty="0">
              <a:solidFill>
                <a:srgbClr val="156CA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65D53-1985-4CA7-B461-8F5D6B33A306}" type="slidenum">
              <a:rPr lang="fr-FR" altLang="fr-FR" smtClean="0"/>
              <a:pPr>
                <a:defRPr/>
              </a:pPr>
              <a:t>41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9369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42</a:t>
            </a:fld>
            <a:endParaRPr lang="fr-FR" alt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901700" y="565389"/>
            <a:ext cx="10515600" cy="937404"/>
          </a:xfrm>
          <a:prstGeom prst="rect">
            <a:avLst/>
          </a:prstGeom>
        </p:spPr>
        <p:txBody>
          <a:bodyPr/>
          <a:lstStyle/>
          <a:p>
            <a:r>
              <a:rPr lang="fr-FR" altLang="fr-FR" sz="2800" kern="0" dirty="0"/>
              <a:t>Section </a:t>
            </a:r>
            <a:r>
              <a:rPr lang="fr-FR" altLang="fr-FR" sz="2800" kern="0" dirty="0" smtClean="0"/>
              <a:t>6</a:t>
            </a:r>
            <a:r>
              <a:rPr lang="fr-FR" altLang="fr-FR" sz="2800" kern="0" dirty="0" smtClean="0"/>
              <a:t> </a:t>
            </a:r>
            <a:r>
              <a:rPr lang="fr-FR" altLang="fr-FR" sz="2800" kern="0" dirty="0"/>
              <a:t>: </a:t>
            </a:r>
            <a:r>
              <a:rPr lang="fr-FR" altLang="fr-FR" sz="2800" kern="0" dirty="0" smtClean="0"/>
              <a:t>Application, Analyses de Cas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/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B – Bâtiments Résidentiels et Logements Sociaux</a:t>
            </a:r>
            <a:br>
              <a:rPr lang="fr-FR" altLang="fr-FR" sz="2800" kern="0" dirty="0" smtClean="0"/>
            </a:br>
            <a:r>
              <a:rPr lang="fr-FR" altLang="fr-FR" sz="2000" kern="0" dirty="0" smtClean="0"/>
              <a:t>Analyse de cas et exemples de mises en œuvre</a:t>
            </a:r>
            <a:r>
              <a:rPr lang="fr-FR" sz="2800" dirty="0"/>
              <a:t> 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0" y="2667136"/>
            <a:ext cx="12192000" cy="5904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sz="2000" b="1" kern="0" dirty="0" smtClean="0"/>
              <a:t>Rédacteurs :</a:t>
            </a:r>
            <a:r>
              <a:rPr lang="fr-FR" altLang="fr-FR" sz="2000" kern="0" dirty="0" smtClean="0"/>
              <a:t> Eric Pozzo Deschanel (Bouygues Immobilier)</a:t>
            </a:r>
          </a:p>
          <a:p>
            <a:pPr algn="ctr" fontAlgn="auto">
              <a:spcAft>
                <a:spcPts val="0"/>
              </a:spcAft>
            </a:pPr>
            <a:r>
              <a:rPr lang="fr-FR" sz="2000" b="1" kern="0" dirty="0" smtClean="0"/>
              <a:t>Paul </a:t>
            </a:r>
            <a:r>
              <a:rPr lang="fr-FR" sz="2000" b="1" kern="0" dirty="0" err="1" smtClean="0"/>
              <a:t>Raad</a:t>
            </a:r>
            <a:r>
              <a:rPr lang="fr-FR" sz="2000" b="1" kern="0" dirty="0" smtClean="0"/>
              <a:t> (Wit)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0775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2"/>
          <p:cNvSpPr txBox="1">
            <a:spLocks/>
          </p:cNvSpPr>
          <p:nvPr/>
        </p:nvSpPr>
        <p:spPr>
          <a:xfrm>
            <a:off x="1524001" y="251314"/>
            <a:ext cx="9071993" cy="87343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/>
            <a:r>
              <a:rPr lang="fr-FR" sz="3200" kern="0" dirty="0">
                <a:solidFill>
                  <a:schemeClr val="bg1"/>
                </a:solidFill>
              </a:rPr>
              <a:t>Définition</a:t>
            </a: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1EBF34B9-6269-44AE-B1D2-F5C20B56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kern="0" dirty="0" smtClean="0">
                <a:solidFill>
                  <a:srgbClr val="156CAF"/>
                </a:solidFill>
              </a:rPr>
              <a:t>S6/B – </a:t>
            </a:r>
            <a:endParaRPr lang="fr-FR" dirty="0">
              <a:solidFill>
                <a:srgbClr val="156CA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65D53-1985-4CA7-B461-8F5D6B33A306}" type="slidenum">
              <a:rPr lang="fr-FR" altLang="fr-FR" smtClean="0"/>
              <a:pPr>
                <a:defRPr/>
              </a:pPr>
              <a:t>43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553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01700" y="565389"/>
            <a:ext cx="10515600" cy="937404"/>
          </a:xfrm>
          <a:prstGeom prst="rect">
            <a:avLst/>
          </a:prstGeom>
        </p:spPr>
        <p:txBody>
          <a:bodyPr/>
          <a:lstStyle/>
          <a:p>
            <a:r>
              <a:rPr lang="fr-FR" altLang="fr-FR" sz="2800" kern="0" dirty="0"/>
              <a:t>Section </a:t>
            </a:r>
            <a:r>
              <a:rPr lang="fr-FR" altLang="fr-FR" sz="2800" kern="0" dirty="0" smtClean="0"/>
              <a:t>6</a:t>
            </a:r>
            <a:r>
              <a:rPr lang="fr-FR" altLang="fr-FR" sz="2800" kern="0" dirty="0" smtClean="0"/>
              <a:t> </a:t>
            </a:r>
            <a:r>
              <a:rPr lang="fr-FR" altLang="fr-FR" sz="2800" kern="0" dirty="0"/>
              <a:t>: </a:t>
            </a:r>
            <a:r>
              <a:rPr lang="fr-FR" altLang="fr-FR" sz="2800" kern="0" dirty="0" smtClean="0"/>
              <a:t>Application, Analyses de Cas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/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C – Eco-Quartiers</a:t>
            </a:r>
            <a:br>
              <a:rPr lang="fr-FR" altLang="fr-FR" sz="2800" kern="0" dirty="0" smtClean="0"/>
            </a:br>
            <a:r>
              <a:rPr lang="fr-FR" altLang="fr-FR" sz="2000" kern="0" dirty="0" smtClean="0"/>
              <a:t>Analyse de cas et exemples de mises en œuvre</a:t>
            </a:r>
            <a:r>
              <a:rPr lang="fr-FR" sz="2800" dirty="0"/>
              <a:t> 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2667136"/>
            <a:ext cx="12192000" cy="5904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sz="2000" b="1" kern="0" dirty="0" smtClean="0"/>
              <a:t>Rédacteurs :</a:t>
            </a:r>
            <a:r>
              <a:rPr lang="fr-FR" altLang="fr-FR" sz="2000" kern="0" dirty="0" smtClean="0"/>
              <a:t> Jean Yves Orsel (</a:t>
            </a:r>
            <a:r>
              <a:rPr lang="fr-FR" altLang="fr-FR" sz="2000" kern="0" dirty="0" err="1" smtClean="0"/>
              <a:t>Dovop</a:t>
            </a:r>
            <a:r>
              <a:rPr lang="fr-FR" altLang="fr-FR" sz="2000" kern="0" dirty="0" smtClean="0"/>
              <a:t>)</a:t>
            </a:r>
          </a:p>
          <a:p>
            <a:pPr algn="ctr" fontAlgn="auto">
              <a:spcAft>
                <a:spcPts val="0"/>
              </a:spcAft>
            </a:pPr>
            <a:r>
              <a:rPr lang="fr-FR" sz="2000" kern="0" dirty="0" smtClean="0"/>
              <a:t>Florian Mercier</a:t>
            </a:r>
            <a:r>
              <a:rPr lang="fr-FR" sz="2000" b="1" kern="0" dirty="0" smtClean="0"/>
              <a:t> (</a:t>
            </a:r>
            <a:r>
              <a:rPr lang="fr-FR" sz="2000" b="1" kern="0" dirty="0" err="1" smtClean="0"/>
              <a:t>Spie</a:t>
            </a:r>
            <a:r>
              <a:rPr lang="fr-FR" sz="2000" b="1" kern="0" dirty="0" smtClean="0"/>
              <a:t>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6197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2"/>
          <p:cNvSpPr txBox="1">
            <a:spLocks/>
          </p:cNvSpPr>
          <p:nvPr/>
        </p:nvSpPr>
        <p:spPr>
          <a:xfrm>
            <a:off x="1524001" y="251314"/>
            <a:ext cx="9071993" cy="87343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/>
            <a:r>
              <a:rPr lang="fr-FR" sz="3200" kern="0" dirty="0">
                <a:solidFill>
                  <a:schemeClr val="bg1"/>
                </a:solidFill>
              </a:rPr>
              <a:t>Définition</a:t>
            </a: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1EBF34B9-6269-44AE-B1D2-F5C20B56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kern="0" dirty="0" smtClean="0">
                <a:solidFill>
                  <a:srgbClr val="156CAF"/>
                </a:solidFill>
              </a:rPr>
              <a:t>S6/C – </a:t>
            </a:r>
            <a:endParaRPr lang="fr-FR" dirty="0">
              <a:solidFill>
                <a:srgbClr val="156CA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65D53-1985-4CA7-B461-8F5D6B33A306}" type="slidenum">
              <a:rPr lang="fr-FR" altLang="fr-FR" smtClean="0"/>
              <a:pPr>
                <a:defRPr/>
              </a:pPr>
              <a:t>45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510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46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201738"/>
            <a:ext cx="12192000" cy="93821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z="5400" b="1" cap="small" dirty="0"/>
              <a:t>Introduction aux Smart </a:t>
            </a:r>
            <a:r>
              <a:rPr lang="fr-FR" sz="5400" b="1" cap="small" dirty="0" smtClean="0"/>
              <a:t>Buildings</a:t>
            </a:r>
            <a:br>
              <a:rPr lang="fr-FR" sz="5400" b="1" cap="small" dirty="0" smtClean="0"/>
            </a:br>
            <a:r>
              <a:rPr lang="fr-FR" altLang="fr-FR" sz="5400" b="1" kern="0" dirty="0" smtClean="0"/>
              <a:t>Section </a:t>
            </a:r>
            <a:r>
              <a:rPr lang="fr-FR" altLang="fr-FR" sz="5400" b="1" kern="0" dirty="0"/>
              <a:t>7</a:t>
            </a:r>
            <a:r>
              <a:rPr lang="fr-FR" altLang="fr-FR" sz="5400" b="1" kern="0" dirty="0" smtClean="0"/>
              <a:t> :</a:t>
            </a:r>
            <a:r>
              <a:rPr lang="fr-FR" altLang="fr-FR" sz="5400" b="1" kern="0" dirty="0" smtClean="0">
                <a:solidFill>
                  <a:schemeClr val="bg1"/>
                </a:solidFill>
              </a:rPr>
              <a:t/>
            </a:r>
            <a:br>
              <a:rPr lang="fr-FR" altLang="fr-FR" sz="5400" b="1" kern="0" dirty="0" smtClean="0">
                <a:solidFill>
                  <a:schemeClr val="bg1"/>
                </a:solidFill>
              </a:rPr>
            </a:br>
            <a:r>
              <a:rPr lang="fr-FR" altLang="fr-FR" sz="5400" b="1" kern="0" dirty="0" smtClean="0">
                <a:solidFill>
                  <a:srgbClr val="FF0000"/>
                </a:solidFill>
              </a:rPr>
              <a:t>Evolutions des Métiers Liées</a:t>
            </a:r>
            <a:br>
              <a:rPr lang="fr-FR" altLang="fr-FR" sz="5400" b="1" kern="0" dirty="0" smtClean="0">
                <a:solidFill>
                  <a:srgbClr val="FF0000"/>
                </a:solidFill>
              </a:rPr>
            </a:br>
            <a:r>
              <a:rPr lang="fr-FR" altLang="fr-FR" sz="5400" b="1" kern="0" dirty="0" smtClean="0">
                <a:solidFill>
                  <a:srgbClr val="FF0000"/>
                </a:solidFill>
              </a:rPr>
              <a:t>au Smart Building / Smart Territoire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6131240"/>
            <a:ext cx="12192000" cy="450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sz="2000" b="1" kern="0" dirty="0" smtClean="0"/>
              <a:t>Coordinateur de Session :</a:t>
            </a:r>
            <a:r>
              <a:rPr lang="fr-FR" altLang="fr-FR" sz="2000" kern="0" dirty="0"/>
              <a:t> </a:t>
            </a:r>
            <a:r>
              <a:rPr lang="fr-FR" altLang="fr-FR" sz="2000" kern="0" dirty="0" smtClean="0"/>
              <a:t>Patrice de Carné (SBA)</a:t>
            </a:r>
            <a:endParaRPr lang="fr-FR" sz="2000" b="1" dirty="0"/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0" y="4965701"/>
            <a:ext cx="12192000" cy="787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sz="4400" b="1" dirty="0" smtClean="0">
                <a:solidFill>
                  <a:srgbClr val="FF0000"/>
                </a:solidFill>
              </a:rPr>
              <a:t>Massive Online Open Course</a:t>
            </a:r>
            <a:endParaRPr lang="fr-FR" sz="4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1700" y="546339"/>
            <a:ext cx="10515600" cy="937404"/>
          </a:xfrm>
          <a:prstGeom prst="rect">
            <a:avLst/>
          </a:prstGeom>
        </p:spPr>
        <p:txBody>
          <a:bodyPr/>
          <a:lstStyle/>
          <a:p>
            <a:r>
              <a:rPr lang="fr-FR" altLang="fr-FR" sz="2800" kern="0" dirty="0"/>
              <a:t>Section </a:t>
            </a:r>
            <a:r>
              <a:rPr lang="fr-FR" altLang="fr-FR" sz="2800" kern="0" dirty="0"/>
              <a:t>7</a:t>
            </a:r>
            <a:r>
              <a:rPr lang="fr-FR" altLang="fr-FR" sz="2800" kern="0" dirty="0" smtClean="0"/>
              <a:t> </a:t>
            </a:r>
            <a:r>
              <a:rPr lang="fr-FR" altLang="fr-FR" sz="2800" kern="0" dirty="0"/>
              <a:t>: </a:t>
            </a:r>
            <a:r>
              <a:rPr lang="fr-FR" altLang="fr-FR" sz="2800" kern="0" dirty="0" smtClean="0"/>
              <a:t>Evolution des Métiers Liées aux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Smart Building / / Smart Territoire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/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A – Les Nouvelles Offres et Leurs Acteurs</a:t>
            </a:r>
            <a:br>
              <a:rPr lang="fr-FR" altLang="fr-FR" sz="2800" kern="0" dirty="0" smtClean="0"/>
            </a:br>
            <a:r>
              <a:rPr lang="fr-FR" altLang="fr-FR" sz="2000" kern="0" dirty="0" smtClean="0"/>
              <a:t>Répondre aux nouvelles attentes du bâtiment</a:t>
            </a:r>
            <a:r>
              <a:rPr lang="fr-FR" sz="2800" dirty="0"/>
              <a:t> 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47</a:t>
            </a:fld>
            <a:endParaRPr lang="fr-FR" alt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2667136"/>
            <a:ext cx="12192000" cy="5904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sz="2000" b="1" kern="0" dirty="0" smtClean="0"/>
              <a:t>Rédacteurs :</a:t>
            </a:r>
            <a:r>
              <a:rPr lang="fr-FR" altLang="fr-FR" sz="2000" kern="0" dirty="0" smtClean="0"/>
              <a:t> Laurent Bernard (</a:t>
            </a:r>
            <a:r>
              <a:rPr lang="fr-FR" altLang="fr-FR" sz="2000" kern="0" dirty="0" err="1" smtClean="0"/>
              <a:t>Barbanel</a:t>
            </a:r>
            <a:r>
              <a:rPr lang="fr-FR" altLang="fr-FR" sz="2000" kern="0" dirty="0" smtClean="0"/>
              <a:t>)</a:t>
            </a:r>
          </a:p>
          <a:p>
            <a:pPr algn="ctr" fontAlgn="auto">
              <a:spcAft>
                <a:spcPts val="0"/>
              </a:spcAft>
            </a:pPr>
            <a:r>
              <a:rPr lang="fr-FR" sz="2000" b="1" kern="0" dirty="0" smtClean="0"/>
              <a:t>Emmanuel Olivier (</a:t>
            </a:r>
            <a:r>
              <a:rPr lang="fr-FR" sz="2000" b="1" kern="0" dirty="0" err="1" smtClean="0"/>
              <a:t>Ubiant</a:t>
            </a:r>
            <a:r>
              <a:rPr lang="fr-FR" sz="2000" b="1" kern="0" dirty="0" smtClean="0"/>
              <a:t>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4236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2"/>
          <p:cNvSpPr txBox="1">
            <a:spLocks/>
          </p:cNvSpPr>
          <p:nvPr/>
        </p:nvSpPr>
        <p:spPr>
          <a:xfrm>
            <a:off x="1524001" y="251314"/>
            <a:ext cx="9071993" cy="87343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/>
            <a:r>
              <a:rPr lang="fr-FR" sz="3200" kern="0" dirty="0">
                <a:solidFill>
                  <a:schemeClr val="bg1"/>
                </a:solidFill>
              </a:rPr>
              <a:t>Définition</a:t>
            </a: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1EBF34B9-6269-44AE-B1D2-F5C20B56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7163"/>
            <a:ext cx="12192000" cy="701675"/>
          </a:xfrm>
        </p:spPr>
        <p:txBody>
          <a:bodyPr/>
          <a:lstStyle/>
          <a:p>
            <a:r>
              <a:rPr lang="fr-FR" altLang="fr-FR" kern="0" dirty="0" smtClean="0">
                <a:solidFill>
                  <a:srgbClr val="156CAF"/>
                </a:solidFill>
              </a:rPr>
              <a:t>S7/A </a:t>
            </a:r>
            <a:r>
              <a:rPr lang="fr-FR" altLang="fr-FR" kern="0" dirty="0" smtClean="0">
                <a:solidFill>
                  <a:srgbClr val="156CAF"/>
                </a:solidFill>
              </a:rPr>
              <a:t>– </a:t>
            </a:r>
            <a:endParaRPr lang="fr-FR" dirty="0">
              <a:solidFill>
                <a:srgbClr val="156CA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65D53-1985-4CA7-B461-8F5D6B33A306}" type="slidenum">
              <a:rPr lang="fr-FR" altLang="fr-FR" smtClean="0"/>
              <a:pPr>
                <a:defRPr/>
              </a:pPr>
              <a:t>48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8352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1700" y="565389"/>
            <a:ext cx="10515600" cy="937404"/>
          </a:xfrm>
          <a:prstGeom prst="rect">
            <a:avLst/>
          </a:prstGeom>
        </p:spPr>
        <p:txBody>
          <a:bodyPr/>
          <a:lstStyle/>
          <a:p>
            <a:r>
              <a:rPr lang="fr-FR" altLang="fr-FR" sz="2800" kern="0" dirty="0"/>
              <a:t>Section </a:t>
            </a:r>
            <a:r>
              <a:rPr lang="fr-FR" altLang="fr-FR" sz="2800" kern="0" dirty="0"/>
              <a:t>7</a:t>
            </a:r>
            <a:r>
              <a:rPr lang="fr-FR" altLang="fr-FR" sz="2800" kern="0" dirty="0" smtClean="0"/>
              <a:t> </a:t>
            </a:r>
            <a:r>
              <a:rPr lang="fr-FR" altLang="fr-FR" sz="2800" kern="0" dirty="0"/>
              <a:t>: </a:t>
            </a:r>
            <a:r>
              <a:rPr lang="fr-FR" altLang="fr-FR" sz="2800" kern="0" dirty="0" smtClean="0"/>
              <a:t>Evolution des Métiers Liées aux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Smart Building / / Smart Territoire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/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B – Evolution des Métiers</a:t>
            </a:r>
            <a:br>
              <a:rPr lang="fr-FR" altLang="fr-FR" sz="2800" kern="0" dirty="0" smtClean="0"/>
            </a:br>
            <a:r>
              <a:rPr lang="fr-FR" altLang="fr-FR" sz="2000" kern="0" dirty="0" smtClean="0"/>
              <a:t>De la conception à l’exploitation</a:t>
            </a:r>
            <a:r>
              <a:rPr lang="fr-FR" sz="2800" dirty="0"/>
              <a:t> 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49</a:t>
            </a:fld>
            <a:endParaRPr lang="fr-FR" alt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2667136"/>
            <a:ext cx="12192000" cy="5904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sz="2000" b="1" kern="0" dirty="0" smtClean="0"/>
              <a:t>Rédacteurs :</a:t>
            </a:r>
            <a:r>
              <a:rPr lang="fr-FR" altLang="fr-FR" sz="2000" kern="0" dirty="0" smtClean="0"/>
              <a:t> Gilles Genin (</a:t>
            </a:r>
            <a:r>
              <a:rPr lang="fr-FR" altLang="fr-FR" sz="2000" kern="0" dirty="0" err="1" smtClean="0"/>
              <a:t>Ingetel-bet</a:t>
            </a:r>
            <a:r>
              <a:rPr lang="fr-FR" altLang="fr-FR" sz="2000" kern="0" dirty="0" smtClean="0"/>
              <a:t>)</a:t>
            </a:r>
          </a:p>
          <a:p>
            <a:pPr algn="ctr" fontAlgn="auto">
              <a:spcAft>
                <a:spcPts val="0"/>
              </a:spcAft>
            </a:pPr>
            <a:r>
              <a:rPr lang="fr-FR" sz="2000" b="1" kern="0" dirty="0" smtClean="0"/>
              <a:t>Fabien Le Quellec (Les Compagnons du Devoir)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9169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65883"/>
            <a:ext cx="12192000" cy="937404"/>
          </a:xfrm>
        </p:spPr>
        <p:txBody>
          <a:bodyPr/>
          <a:lstStyle/>
          <a:p>
            <a:r>
              <a:rPr lang="fr-FR" altLang="fr-FR" sz="2800" kern="0" dirty="0"/>
              <a:t>Section 1 : </a:t>
            </a:r>
            <a:r>
              <a:rPr lang="fr-FR" altLang="fr-FR" sz="2800" kern="0" dirty="0" smtClean="0"/>
              <a:t>Enjeux et Perspectives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du Bâtiment Connecté et Communicant</a:t>
            </a:r>
            <a:br>
              <a:rPr lang="fr-FR" altLang="fr-FR" sz="2800" kern="0" dirty="0" smtClean="0"/>
            </a:br>
            <a:r>
              <a:rPr lang="fr-FR" altLang="fr-FR" sz="2800" kern="0" dirty="0"/>
              <a:t/>
            </a:r>
            <a:br>
              <a:rPr lang="fr-FR" altLang="fr-FR" sz="2800" kern="0" dirty="0"/>
            </a:br>
            <a:r>
              <a:rPr lang="fr-FR" altLang="fr-FR" sz="2800" kern="0" dirty="0" smtClean="0"/>
              <a:t>A </a:t>
            </a:r>
            <a:r>
              <a:rPr lang="fr-FR" altLang="fr-FR" sz="2800" kern="0" dirty="0" smtClean="0"/>
              <a:t>- La </a:t>
            </a:r>
            <a:r>
              <a:rPr lang="fr-FR" altLang="fr-FR" sz="2800" kern="0" dirty="0" smtClean="0"/>
              <a:t>Révolution Numérique</a:t>
            </a:r>
            <a:br>
              <a:rPr lang="fr-FR" altLang="fr-FR" sz="2800" kern="0" dirty="0" smtClean="0"/>
            </a:br>
            <a:r>
              <a:rPr lang="fr-FR" altLang="fr-FR" sz="2000" kern="0" dirty="0" smtClean="0"/>
              <a:t>Quels impacts et évolutions pour le secteur du bâtiment</a:t>
            </a:r>
            <a:r>
              <a:rPr lang="fr-FR" altLang="fr-FR" sz="2800" kern="0" dirty="0"/>
              <a:t/>
            </a:r>
            <a:br>
              <a:rPr lang="fr-FR" altLang="fr-FR" sz="2800" kern="0" dirty="0"/>
            </a:br>
            <a:r>
              <a:rPr lang="fr-FR" sz="2800" dirty="0"/>
              <a:t> 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5</a:t>
            </a:fld>
            <a:endParaRPr lang="fr-FR" alt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2819536"/>
            <a:ext cx="12192000" cy="450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sz="2000" b="1" kern="0" dirty="0" smtClean="0"/>
              <a:t>Rédacteur:</a:t>
            </a:r>
            <a:r>
              <a:rPr lang="fr-FR" altLang="fr-FR" sz="2000" kern="0" dirty="0" smtClean="0"/>
              <a:t> Emmanuel Olivier (</a:t>
            </a:r>
            <a:r>
              <a:rPr lang="fr-FR" altLang="fr-FR" sz="2000" kern="0" dirty="0" err="1" smtClean="0"/>
              <a:t>Ubiant</a:t>
            </a:r>
            <a:r>
              <a:rPr lang="fr-FR" altLang="fr-FR" sz="2000" kern="0" dirty="0" smtClean="0"/>
              <a:t>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4030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2"/>
          <p:cNvSpPr txBox="1">
            <a:spLocks/>
          </p:cNvSpPr>
          <p:nvPr/>
        </p:nvSpPr>
        <p:spPr>
          <a:xfrm>
            <a:off x="1524001" y="251314"/>
            <a:ext cx="9071993" cy="87343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/>
            <a:r>
              <a:rPr lang="fr-FR" sz="3200" kern="0" dirty="0">
                <a:solidFill>
                  <a:schemeClr val="bg1"/>
                </a:solidFill>
              </a:rPr>
              <a:t>Définition</a:t>
            </a: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1EBF34B9-6269-44AE-B1D2-F5C20B56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kern="0" dirty="0" smtClean="0">
                <a:solidFill>
                  <a:srgbClr val="156CAF"/>
                </a:solidFill>
              </a:rPr>
              <a:t>S7/B – </a:t>
            </a:r>
            <a:endParaRPr lang="fr-FR" dirty="0">
              <a:solidFill>
                <a:srgbClr val="156CA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65D53-1985-4CA7-B461-8F5D6B33A306}" type="slidenum">
              <a:rPr lang="fr-FR" altLang="fr-FR" smtClean="0"/>
              <a:pPr>
                <a:defRPr/>
              </a:pPr>
              <a:t>50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6839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901700" y="565389"/>
            <a:ext cx="10515600" cy="937404"/>
          </a:xfrm>
          <a:prstGeom prst="rect">
            <a:avLst/>
          </a:prstGeom>
        </p:spPr>
        <p:txBody>
          <a:bodyPr/>
          <a:lstStyle/>
          <a:p>
            <a:r>
              <a:rPr lang="fr-FR" altLang="fr-FR" sz="2800" kern="0" dirty="0"/>
              <a:t>Section </a:t>
            </a:r>
            <a:r>
              <a:rPr lang="fr-FR" altLang="fr-FR" sz="2800" kern="0" dirty="0"/>
              <a:t>7</a:t>
            </a:r>
            <a:r>
              <a:rPr lang="fr-FR" altLang="fr-FR" sz="2800" kern="0" dirty="0" smtClean="0"/>
              <a:t> </a:t>
            </a:r>
            <a:r>
              <a:rPr lang="fr-FR" altLang="fr-FR" sz="2800" kern="0" dirty="0"/>
              <a:t>: </a:t>
            </a:r>
            <a:r>
              <a:rPr lang="fr-FR" altLang="fr-FR" sz="2800" kern="0" dirty="0" smtClean="0"/>
              <a:t>Evolution des Métiers Liées aux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Smart Building / / Smart Territoire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/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C – Les Besoins de Formation</a:t>
            </a:r>
            <a:br>
              <a:rPr lang="fr-FR" altLang="fr-FR" sz="2800" kern="0" dirty="0" smtClean="0"/>
            </a:br>
            <a:r>
              <a:rPr lang="fr-FR" altLang="fr-FR" sz="2000" kern="0" dirty="0" smtClean="0"/>
              <a:t>Acquérir une culture de l’IP et du web</a:t>
            </a:r>
            <a:r>
              <a:rPr lang="fr-FR" sz="2800" dirty="0"/>
              <a:t> 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2819400"/>
            <a:ext cx="12192000" cy="4381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sz="2000" b="1" kern="0" dirty="0" smtClean="0"/>
              <a:t>Rédacteur :</a:t>
            </a:r>
            <a:r>
              <a:rPr lang="fr-FR" altLang="fr-FR" sz="2000" kern="0" dirty="0" smtClean="0"/>
              <a:t> Gilles Genin (</a:t>
            </a:r>
            <a:r>
              <a:rPr lang="fr-FR" altLang="fr-FR" sz="2000" kern="0" dirty="0" err="1" smtClean="0"/>
              <a:t>Ingetel-bet</a:t>
            </a:r>
            <a:r>
              <a:rPr lang="fr-FR" altLang="fr-FR" sz="2000" kern="0" dirty="0"/>
              <a:t>)</a:t>
            </a:r>
            <a:endParaRPr lang="fr-FR" altLang="fr-FR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32553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2"/>
          <p:cNvSpPr txBox="1">
            <a:spLocks/>
          </p:cNvSpPr>
          <p:nvPr/>
        </p:nvSpPr>
        <p:spPr>
          <a:xfrm>
            <a:off x="1524001" y="251314"/>
            <a:ext cx="9071993" cy="87343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/>
            <a:r>
              <a:rPr lang="fr-FR" sz="3200" kern="0" dirty="0">
                <a:solidFill>
                  <a:schemeClr val="bg1"/>
                </a:solidFill>
              </a:rPr>
              <a:t>Définition</a:t>
            </a: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1EBF34B9-6269-44AE-B1D2-F5C20B56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kern="0" dirty="0" smtClean="0">
                <a:solidFill>
                  <a:srgbClr val="156CAF"/>
                </a:solidFill>
              </a:rPr>
              <a:t>S7/C – </a:t>
            </a:r>
            <a:endParaRPr lang="fr-FR" dirty="0">
              <a:solidFill>
                <a:srgbClr val="156CA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65D53-1985-4CA7-B461-8F5D6B33A306}" type="slidenum">
              <a:rPr lang="fr-FR" altLang="fr-FR" smtClean="0"/>
              <a:pPr>
                <a:defRPr/>
              </a:pPr>
              <a:t>52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3521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D54CA9-CFDC-4954-A0F9-0BD4D12B795B}"/>
              </a:ext>
            </a:extLst>
          </p:cNvPr>
          <p:cNvSpPr/>
          <p:nvPr/>
        </p:nvSpPr>
        <p:spPr>
          <a:xfrm>
            <a:off x="0" y="6346825"/>
            <a:ext cx="12192000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8435" name="Picture 8">
            <a:extLst>
              <a:ext uri="{FF2B5EF4-FFF2-40B4-BE49-F238E27FC236}">
                <a16:creationId xmlns:a16="http://schemas.microsoft.com/office/drawing/2014/main" id="{F9FDF9C4-BF39-4DB9-BBDD-EA2367ABF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6988" y="330200"/>
            <a:ext cx="17700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ZoneTexte 8">
            <a:extLst>
              <a:ext uri="{FF2B5EF4-FFF2-40B4-BE49-F238E27FC236}">
                <a16:creationId xmlns:a16="http://schemas.microsoft.com/office/drawing/2014/main" id="{92141084-29CC-484D-8AB8-1E80A34CB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6488113"/>
            <a:ext cx="77104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70AD47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2200"/>
              </a:lnSpc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7F7F7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fr-FR" altLang="fr-FR" sz="1050" b="0" dirty="0">
                <a:solidFill>
                  <a:schemeClr val="bg1">
                    <a:lumMod val="50000"/>
                  </a:schemeClr>
                </a:solidFill>
              </a:rPr>
              <a:t>Tél : </a:t>
            </a:r>
            <a:r>
              <a:rPr lang="fr-FR" altLang="fr-FR" sz="1050" dirty="0">
                <a:solidFill>
                  <a:schemeClr val="bg1">
                    <a:lumMod val="50000"/>
                  </a:schemeClr>
                </a:solidFill>
              </a:rPr>
              <a:t>0820 712 720 </a:t>
            </a:r>
            <a:r>
              <a:rPr lang="fr-FR" altLang="fr-FR" sz="1050" b="0" dirty="0">
                <a:solidFill>
                  <a:schemeClr val="bg1">
                    <a:lumMod val="50000"/>
                  </a:schemeClr>
                </a:solidFill>
              </a:rPr>
              <a:t>– email : </a:t>
            </a:r>
            <a:r>
              <a:rPr lang="fr-FR" altLang="fr-FR" sz="1050" dirty="0">
                <a:solidFill>
                  <a:schemeClr val="bg1">
                    <a:lumMod val="50000"/>
                  </a:schemeClr>
                </a:solidFill>
              </a:rPr>
              <a:t>contact@smartbuildingsalliance.org – www.smartbuildingsalliance.org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BC6D2EC-18F6-488D-B6D6-4ABFB75E2AEC}"/>
              </a:ext>
            </a:extLst>
          </p:cNvPr>
          <p:cNvSpPr txBox="1">
            <a:spLocks/>
          </p:cNvSpPr>
          <p:nvPr/>
        </p:nvSpPr>
        <p:spPr>
          <a:xfrm>
            <a:off x="1839913" y="2616200"/>
            <a:ext cx="8358187" cy="400050"/>
          </a:xfr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14000"/>
              </a:lnSpc>
              <a:defRPr/>
            </a:pPr>
            <a:r>
              <a:rPr lang="fr-FR" alt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Comptes-rendus, documents, prochaines dates de réunions sur la page de la </a:t>
            </a:r>
            <a:r>
              <a:rPr lang="fr-FR" alt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commission</a:t>
            </a:r>
            <a:endParaRPr lang="fr-FR" altLang="fr-FR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14000"/>
              </a:lnSpc>
              <a:defRPr/>
            </a:pPr>
            <a:r>
              <a:rPr lang="fr-FR" altLang="fr-FR" sz="1050" b="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(espace réservé aux </a:t>
            </a:r>
            <a:r>
              <a:rPr lang="fr-FR" altLang="fr-FR" sz="1050" b="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membres rédacteurs du MOOC)</a:t>
            </a:r>
            <a:endParaRPr lang="fr-FR" altLang="fr-FR" sz="1050" b="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B36C74A4-A05F-47B7-B8B5-FE3A59F2D464}"/>
              </a:ext>
            </a:extLst>
          </p:cNvPr>
          <p:cNvSpPr txBox="1">
            <a:spLocks/>
          </p:cNvSpPr>
          <p:nvPr/>
        </p:nvSpPr>
        <p:spPr>
          <a:xfrm>
            <a:off x="3868738" y="1670050"/>
            <a:ext cx="4298950" cy="735013"/>
          </a:xfr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14000"/>
              </a:lnSpc>
              <a:defRPr/>
            </a:pPr>
            <a:r>
              <a:rPr lang="fr-FR" alt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Président de la commission</a:t>
            </a:r>
          </a:p>
          <a:p>
            <a:pPr algn="ctr" eaLnBrk="1" hangingPunct="1">
              <a:lnSpc>
                <a:spcPct val="114000"/>
              </a:lnSpc>
              <a:defRPr/>
            </a:pPr>
            <a:r>
              <a:rPr lang="fr-FR" alt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Gilles Genin</a:t>
            </a:r>
          </a:p>
          <a:p>
            <a:pPr algn="ctr" eaLnBrk="1" hangingPunct="1">
              <a:lnSpc>
                <a:spcPct val="114000"/>
              </a:lnSpc>
              <a:defRPr/>
            </a:pPr>
            <a:r>
              <a:rPr lang="fr-FR" altLang="fr-FR" sz="1400" b="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(gilles.genin@ingetel-bet.com</a:t>
            </a:r>
            <a:r>
              <a:rPr lang="fr-FR" altLang="fr-FR" sz="1400" b="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- 06 82 34 84 11)</a:t>
            </a:r>
          </a:p>
        </p:txBody>
      </p:sp>
      <p:pic>
        <p:nvPicPr>
          <p:cNvPr id="18439" name="Picture 8">
            <a:extLst>
              <a:ext uri="{FF2B5EF4-FFF2-40B4-BE49-F238E27FC236}">
                <a16:creationId xmlns:a16="http://schemas.microsoft.com/office/drawing/2014/main" id="{35AA24DC-B44E-487C-B932-A705B5279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3" y="6440488"/>
            <a:ext cx="5699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53</a:t>
            </a:fld>
            <a:endParaRPr lang="fr-F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2"/>
          <p:cNvSpPr txBox="1">
            <a:spLocks/>
          </p:cNvSpPr>
          <p:nvPr/>
        </p:nvSpPr>
        <p:spPr>
          <a:xfrm>
            <a:off x="1524001" y="251314"/>
            <a:ext cx="9071993" cy="87343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/>
            <a:r>
              <a:rPr lang="fr-FR" sz="3200" kern="0" dirty="0">
                <a:solidFill>
                  <a:schemeClr val="bg1"/>
                </a:solidFill>
              </a:rPr>
              <a:t>Définition</a:t>
            </a: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1EBF34B9-6269-44AE-B1D2-F5C20B56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7163"/>
            <a:ext cx="12192000" cy="701675"/>
          </a:xfrm>
        </p:spPr>
        <p:txBody>
          <a:bodyPr/>
          <a:lstStyle/>
          <a:p>
            <a:r>
              <a:rPr lang="fr-FR" altLang="fr-FR" kern="0" dirty="0" smtClean="0">
                <a:solidFill>
                  <a:srgbClr val="156CAF"/>
                </a:solidFill>
              </a:rPr>
              <a:t>S1/A </a:t>
            </a:r>
            <a:r>
              <a:rPr lang="fr-FR" altLang="fr-FR" kern="0" dirty="0" smtClean="0">
                <a:solidFill>
                  <a:srgbClr val="156CAF"/>
                </a:solidFill>
              </a:rPr>
              <a:t>– </a:t>
            </a:r>
            <a:endParaRPr lang="fr-FR" dirty="0">
              <a:solidFill>
                <a:srgbClr val="156CA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65D53-1985-4CA7-B461-8F5D6B33A306}" type="slidenum">
              <a:rPr lang="fr-FR" altLang="fr-FR" smtClean="0"/>
              <a:pPr>
                <a:defRPr/>
              </a:pPr>
              <a:t>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8853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65883"/>
            <a:ext cx="12192000" cy="937404"/>
          </a:xfrm>
        </p:spPr>
        <p:txBody>
          <a:bodyPr/>
          <a:lstStyle/>
          <a:p>
            <a:r>
              <a:rPr lang="fr-FR" altLang="fr-FR" sz="2800" kern="0" dirty="0"/>
              <a:t>Section 1 : </a:t>
            </a:r>
            <a:r>
              <a:rPr lang="fr-FR" altLang="fr-FR" sz="2800" kern="0" dirty="0" smtClean="0"/>
              <a:t>Enjeux et Perspectives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du Bâtiment Connecté et Communicant</a:t>
            </a:r>
            <a:br>
              <a:rPr lang="fr-FR" altLang="fr-FR" sz="2800" kern="0" dirty="0" smtClean="0"/>
            </a:br>
            <a:r>
              <a:rPr lang="fr-FR" altLang="fr-FR" sz="2800" kern="0" dirty="0"/>
              <a:t/>
            </a:r>
            <a:br>
              <a:rPr lang="fr-FR" altLang="fr-FR" sz="2800" kern="0" dirty="0"/>
            </a:br>
            <a:r>
              <a:rPr lang="fr-FR" altLang="fr-FR" sz="2800" kern="0" dirty="0" smtClean="0"/>
              <a:t>B - La Transition Energétique et </a:t>
            </a:r>
            <a:r>
              <a:rPr lang="fr-FR" altLang="fr-FR" sz="2800" kern="0" dirty="0" smtClean="0"/>
              <a:t>Environnementale</a:t>
            </a:r>
            <a:br>
              <a:rPr lang="fr-FR" altLang="fr-FR" sz="2800" kern="0" dirty="0" smtClean="0"/>
            </a:br>
            <a:r>
              <a:rPr lang="fr-FR" altLang="fr-FR" sz="2000" kern="0" dirty="0" smtClean="0"/>
              <a:t>Les enjeux RSE du bâtiment – réglementations et labels</a:t>
            </a:r>
            <a:r>
              <a:rPr lang="fr-FR" altLang="fr-FR" sz="2800" kern="0" dirty="0"/>
              <a:t/>
            </a:r>
            <a:br>
              <a:rPr lang="fr-FR" altLang="fr-FR" sz="2800" kern="0" dirty="0"/>
            </a:br>
            <a:r>
              <a:rPr lang="fr-FR" sz="2800" dirty="0"/>
              <a:t> 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7</a:t>
            </a:fld>
            <a:endParaRPr lang="fr-FR" alt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2819536"/>
            <a:ext cx="12192000" cy="450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sz="2000" b="1" kern="0" dirty="0" smtClean="0"/>
              <a:t>Rédacteur:</a:t>
            </a:r>
            <a:r>
              <a:rPr lang="fr-FR" altLang="fr-FR" sz="2000" kern="0" dirty="0" smtClean="0"/>
              <a:t> Gilles Genin (</a:t>
            </a:r>
            <a:r>
              <a:rPr lang="fr-FR" altLang="fr-FR" sz="2000" kern="0" dirty="0" err="1" smtClean="0"/>
              <a:t>Ingetel-bet</a:t>
            </a:r>
            <a:r>
              <a:rPr lang="fr-FR" altLang="fr-FR" sz="2000" kern="0" dirty="0" smtClean="0"/>
              <a:t>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0384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2"/>
          <p:cNvSpPr txBox="1">
            <a:spLocks/>
          </p:cNvSpPr>
          <p:nvPr/>
        </p:nvSpPr>
        <p:spPr>
          <a:xfrm>
            <a:off x="1524001" y="251314"/>
            <a:ext cx="9071993" cy="87343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/>
            <a:r>
              <a:rPr lang="fr-FR" sz="3200" kern="0" dirty="0">
                <a:solidFill>
                  <a:schemeClr val="bg1"/>
                </a:solidFill>
              </a:rPr>
              <a:t>Définition</a:t>
            </a: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1EBF34B9-6269-44AE-B1D2-F5C20B56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kern="0" dirty="0" smtClean="0">
                <a:solidFill>
                  <a:srgbClr val="156CAF"/>
                </a:solidFill>
              </a:rPr>
              <a:t>S1/B – </a:t>
            </a:r>
            <a:endParaRPr lang="fr-FR" dirty="0">
              <a:solidFill>
                <a:srgbClr val="156CA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65D53-1985-4CA7-B461-8F5D6B33A306}" type="slidenum">
              <a:rPr lang="fr-FR" altLang="fr-FR" smtClean="0"/>
              <a:pPr>
                <a:defRPr/>
              </a:pPr>
              <a:t>8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2517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1700" y="927339"/>
            <a:ext cx="10515600" cy="937404"/>
          </a:xfrm>
        </p:spPr>
        <p:txBody>
          <a:bodyPr/>
          <a:lstStyle/>
          <a:p>
            <a:r>
              <a:rPr lang="fr-FR" altLang="fr-FR" sz="2800" kern="0" dirty="0"/>
              <a:t>Section 1 : </a:t>
            </a:r>
            <a:r>
              <a:rPr lang="fr-FR" altLang="fr-FR" sz="2800" kern="0" dirty="0" smtClean="0"/>
              <a:t>Enjeux et Perspectives</a:t>
            </a:r>
            <a:br>
              <a:rPr lang="fr-FR" altLang="fr-FR" sz="2800" kern="0" dirty="0" smtClean="0"/>
            </a:br>
            <a:r>
              <a:rPr lang="fr-FR" altLang="fr-FR" sz="2800" kern="0" dirty="0" smtClean="0"/>
              <a:t>du Bâtiment Connecté et Communicant</a:t>
            </a:r>
            <a:br>
              <a:rPr lang="fr-FR" altLang="fr-FR" sz="2800" kern="0" dirty="0" smtClean="0"/>
            </a:br>
            <a:r>
              <a:rPr lang="fr-FR" altLang="fr-FR" sz="2800" kern="0" dirty="0"/>
              <a:t/>
            </a:r>
            <a:br>
              <a:rPr lang="fr-FR" altLang="fr-FR" sz="2800" kern="0" dirty="0"/>
            </a:br>
            <a:r>
              <a:rPr lang="fr-FR" altLang="fr-FR" sz="2800" kern="0" dirty="0" smtClean="0"/>
              <a:t>C – Du Bâtiment au Territoire</a:t>
            </a:r>
            <a:br>
              <a:rPr lang="fr-FR" altLang="fr-FR" sz="2800" kern="0" dirty="0" smtClean="0"/>
            </a:br>
            <a:r>
              <a:rPr lang="fr-FR" altLang="fr-FR" sz="2000" kern="0" dirty="0" smtClean="0"/>
              <a:t>Le smart building, une brique centrale pour la smart city </a:t>
            </a:r>
            <a:r>
              <a:rPr lang="fr-FR" altLang="fr-FR" sz="2800" kern="0" dirty="0"/>
              <a:t/>
            </a:r>
            <a:br>
              <a:rPr lang="fr-FR" altLang="fr-FR" sz="2800" kern="0" dirty="0"/>
            </a:br>
            <a:r>
              <a:rPr lang="fr-FR" sz="2800" dirty="0"/>
              <a:t> 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9</a:t>
            </a:fld>
            <a:endParaRPr lang="fr-FR" alt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2857636"/>
            <a:ext cx="12192000" cy="450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sz="2000" b="1" kern="0" dirty="0" smtClean="0"/>
              <a:t>Rédacteur:</a:t>
            </a:r>
            <a:r>
              <a:rPr lang="fr-FR" altLang="fr-FR" sz="2000" kern="0" dirty="0" smtClean="0"/>
              <a:t> Marc </a:t>
            </a:r>
            <a:r>
              <a:rPr lang="fr-FR" altLang="fr-FR" sz="2000" kern="0" dirty="0" err="1" smtClean="0"/>
              <a:t>Daumas</a:t>
            </a:r>
            <a:r>
              <a:rPr lang="fr-FR" altLang="fr-FR" sz="2000" kern="0" dirty="0" smtClean="0"/>
              <a:t> (</a:t>
            </a:r>
            <a:r>
              <a:rPr lang="fr-FR" altLang="fr-FR" sz="2000" kern="0" dirty="0" err="1" smtClean="0"/>
              <a:t>Engie-Inéo</a:t>
            </a:r>
            <a:r>
              <a:rPr lang="fr-FR" altLang="fr-FR" sz="2000" kern="0" dirty="0" smtClean="0"/>
              <a:t>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4643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47290</TotalTime>
  <Words>696</Words>
  <Application>Microsoft Office PowerPoint</Application>
  <PresentationFormat>Grand écran</PresentationFormat>
  <Paragraphs>185</Paragraphs>
  <Slides>53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53</vt:i4>
      </vt:variant>
    </vt:vector>
  </HeadingPairs>
  <TitlesOfParts>
    <vt:vector size="65" baseType="lpstr">
      <vt:lpstr>Arial</vt:lpstr>
      <vt:lpstr>Calibri</vt:lpstr>
      <vt:lpstr>Calibri Light</vt:lpstr>
      <vt:lpstr>Courier New</vt:lpstr>
      <vt:lpstr>Franklin Gothic Book</vt:lpstr>
      <vt:lpstr>Lobster 1.4</vt:lpstr>
      <vt:lpstr>Wingdings</vt:lpstr>
      <vt:lpstr>Wingdings 2</vt:lpstr>
      <vt:lpstr>Titre</vt:lpstr>
      <vt:lpstr>Conception personnalisée</vt:lpstr>
      <vt:lpstr>1_Conception personnalisée</vt:lpstr>
      <vt:lpstr>2_Conception personnalisée</vt:lpstr>
      <vt:lpstr>Introduction aux Smart Buildings : Des Bâtiments Connectés au Service des Usagers et du Développement Durable</vt:lpstr>
      <vt:lpstr>Sommaire</vt:lpstr>
      <vt:lpstr>Sommaire</vt:lpstr>
      <vt:lpstr>Introduction aux Smart Buildings Section 1 : Enjeux et Perspectives du Bâtiment Connecté et Communicant</vt:lpstr>
      <vt:lpstr>Section 1 : Enjeux et Perspectives du Bâtiment Connecté et Communicant  A - La Révolution Numérique Quels impacts et évolutions pour le secteur du bâtiment  </vt:lpstr>
      <vt:lpstr>S1/A – </vt:lpstr>
      <vt:lpstr>Section 1 : Enjeux et Perspectives du Bâtiment Connecté et Communicant  B - La Transition Energétique et Environnementale Les enjeux RSE du bâtiment – réglementations et labels  </vt:lpstr>
      <vt:lpstr>S1/B – </vt:lpstr>
      <vt:lpstr>Section 1 : Enjeux et Perspectives du Bâtiment Connecté et Communicant  C – Du Bâtiment au Territoire Le smart building, une brique centrale pour la smart city   </vt:lpstr>
      <vt:lpstr>S1/B – </vt:lpstr>
      <vt:lpstr>Introduction aux Smart Buildings Section 2 : Les Nouveaux Modèles</vt:lpstr>
      <vt:lpstr>Section 2 : Les Nouveaux Modèles  A - La Révolution par l’Usage Du maître d’ouvrage au maître d’usages  </vt:lpstr>
      <vt:lpstr>S2/A – </vt:lpstr>
      <vt:lpstr>Présentation PowerPoint</vt:lpstr>
      <vt:lpstr>S2/B – </vt:lpstr>
      <vt:lpstr>Présentation PowerPoint</vt:lpstr>
      <vt:lpstr>S2/C – </vt:lpstr>
      <vt:lpstr>Introduction aux Smart Buildings Section 3 : Les TIC au Service du Bâtiment et du Territoire</vt:lpstr>
      <vt:lpstr>Section 3 : Les TIC au Service du Bâtiment et du Territoire  A – Rappel des Fondamentaux des Services TIC Les pratiques actuelles et leurs conséquences </vt:lpstr>
      <vt:lpstr>S3/A – </vt:lpstr>
      <vt:lpstr>Section 3 : Les TIC au Service du Bâtiment et du Territoire  B – Innovations Technologiques et Nouveaux Services TIC Les réponses des TIC aux nouvelles attentes </vt:lpstr>
      <vt:lpstr>S3/B – </vt:lpstr>
      <vt:lpstr>Présentation PowerPoint</vt:lpstr>
      <vt:lpstr>S3/C – </vt:lpstr>
      <vt:lpstr>Introduction aux Smart Buildings Section 4 : La Gestion des Données et la Confiance Numérique</vt:lpstr>
      <vt:lpstr>Section 4 : La Gestion des Données et la Confiance Numérique  A – Les Données du Bâtiment et du Territoire Les plateformes et modèles de données </vt:lpstr>
      <vt:lpstr>S4/A – </vt:lpstr>
      <vt:lpstr>Présentation PowerPoint</vt:lpstr>
      <vt:lpstr>S4/B – </vt:lpstr>
      <vt:lpstr>Présentation PowerPoint</vt:lpstr>
      <vt:lpstr>S4/C – </vt:lpstr>
      <vt:lpstr>Introduction aux Smart Buildings Section 5 : Concilier Transition Numérique et Energétique</vt:lpstr>
      <vt:lpstr>Section 5 : Concilier Transition Numérique et Energétique  A – L’Approche Globale Une vision globale, Révisions conceptuelles et organisationnelles </vt:lpstr>
      <vt:lpstr>S5/A – </vt:lpstr>
      <vt:lpstr>Section 5 : Concilier Transition Numérique et Energétique  B – Le Label Ready2Services Présentation du cadre de référence R2S </vt:lpstr>
      <vt:lpstr>S5/B – </vt:lpstr>
      <vt:lpstr>Section 5 : Concilier Transition Numérique et Energétique  C – Le Label Ready2Grids Présentation du cadre de référence R2G </vt:lpstr>
      <vt:lpstr>S5/C – </vt:lpstr>
      <vt:lpstr>Introduction aux Smart Buildings Section 6 : Application, Analyses de Cas</vt:lpstr>
      <vt:lpstr>Section 6 : Application, Analyses de Cas  A – Bâtiments Tertiaires/Activités Analyse de cas et exemples de mises en œuvre </vt:lpstr>
      <vt:lpstr>S6/A – </vt:lpstr>
      <vt:lpstr>Section 6 : Application, Analyses de Cas  B – Bâtiments Résidentiels et Logements Sociaux Analyse de cas et exemples de mises en œuvre </vt:lpstr>
      <vt:lpstr>S6/B – </vt:lpstr>
      <vt:lpstr>Section 6 : Application, Analyses de Cas  C – Eco-Quartiers Analyse de cas et exemples de mises en œuvre </vt:lpstr>
      <vt:lpstr>S6/C – </vt:lpstr>
      <vt:lpstr>Introduction aux Smart Buildings Section 7 : Evolutions des Métiers Liées au Smart Building / Smart Territoire</vt:lpstr>
      <vt:lpstr>Section 7 : Evolution des Métiers Liées aux Smart Building / / Smart Territoire  A – Les Nouvelles Offres et Leurs Acteurs Répondre aux nouvelles attentes du bâtiment </vt:lpstr>
      <vt:lpstr>S7/A – </vt:lpstr>
      <vt:lpstr>Section 7 : Evolution des Métiers Liées aux Smart Building / / Smart Territoire  B – Evolution des Métiers De la conception à l’exploitation </vt:lpstr>
      <vt:lpstr>S7/B – </vt:lpstr>
      <vt:lpstr>Section 7 : Evolution des Métiers Liées aux Smart Building / / Smart Territoire  C – Les Besoins de Formation Acquérir une culture de l’IP et du web </vt:lpstr>
      <vt:lpstr>S7/C – </vt:lpstr>
      <vt:lpstr>Présentation PowerPoint</vt:lpstr>
    </vt:vector>
  </TitlesOfParts>
  <Company>TIB-Net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Net@Home</dc:title>
  <dc:creator>olivier</dc:creator>
  <cp:lastModifiedBy>Gilles Genin</cp:lastModifiedBy>
  <cp:revision>1082</cp:revision>
  <cp:lastPrinted>2015-08-05T15:52:18Z</cp:lastPrinted>
  <dcterms:created xsi:type="dcterms:W3CDTF">2001-11-09T08:46:50Z</dcterms:created>
  <dcterms:modified xsi:type="dcterms:W3CDTF">2018-06-06T10:22:06Z</dcterms:modified>
</cp:coreProperties>
</file>