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56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106" d="100"/>
          <a:sy n="106" d="100"/>
        </p:scale>
        <p:origin x="672" y="114"/>
      </p:cViewPr>
      <p:guideLst>
        <p:guide orient="horz" pos="356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78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E71E7-64A5-4849-8056-EDECFA57C9A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5296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84EED4-ABD6-4EE8-AA55-9D78EF50A0FB}" type="datetimeFigureOut">
              <a:rPr lang="fr-FR" smtClean="0"/>
              <a:t>09/12/2019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AEB3DD-7AE3-4AFF-A542-D409D411B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5990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AEB3DD-7AE3-4AFF-A542-D409D411B98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166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432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-59268"/>
            <a:ext cx="12192000" cy="71045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 userDrawn="1"/>
        </p:nvSpPr>
        <p:spPr>
          <a:xfrm>
            <a:off x="511807" y="320322"/>
            <a:ext cx="85556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JEUX OLYMPIQUES ET JEUX PARALYMPIQUES :</a:t>
            </a:r>
          </a:p>
          <a:p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LE REVEAL 2024, C’EST AUJOURD’HUI.</a:t>
            </a:r>
          </a:p>
          <a:p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PRÉSENTATION DES LAURÉATS ET EXPLICATION DE LEURS PROJETS.</a:t>
            </a:r>
            <a:endParaRPr lang="fr-FR" sz="2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4" t="1225" r="591"/>
          <a:stretch/>
        </p:blipFill>
        <p:spPr>
          <a:xfrm>
            <a:off x="9601052" y="1"/>
            <a:ext cx="2590948" cy="1618488"/>
          </a:xfrm>
          <a:prstGeom prst="rect">
            <a:avLst/>
          </a:prstGeom>
        </p:spPr>
      </p:pic>
      <p:sp>
        <p:nvSpPr>
          <p:cNvPr id="7" name="Rectangle 6"/>
          <p:cNvSpPr/>
          <p:nvPr userDrawn="1"/>
        </p:nvSpPr>
        <p:spPr>
          <a:xfrm>
            <a:off x="9981955" y="6192242"/>
            <a:ext cx="19840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Retrouvez l’actualité du salon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98058" y="6470964"/>
            <a:ext cx="1058849" cy="251477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10067454" y="6469241"/>
            <a:ext cx="865360" cy="262413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+mj-lt"/>
              </a:rPr>
              <a:t>#</a:t>
            </a:r>
            <a:r>
              <a:rPr lang="fr-FR" sz="1200" dirty="0" err="1" smtClean="0">
                <a:latin typeface="+mj-lt"/>
              </a:rPr>
              <a:t>SalonSIMI</a:t>
            </a:r>
            <a:endParaRPr lang="fr-FR" sz="1200" dirty="0">
              <a:latin typeface="+mj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-6708" y="0"/>
            <a:ext cx="9535886" cy="1618488"/>
          </a:xfrm>
          <a:prstGeom prst="rect">
            <a:avLst/>
          </a:prstGeom>
          <a:solidFill>
            <a:srgbClr val="A42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Rectangle 22"/>
          <p:cNvSpPr/>
          <p:nvPr userDrawn="1"/>
        </p:nvSpPr>
        <p:spPr>
          <a:xfrm>
            <a:off x="982586" y="1014638"/>
            <a:ext cx="57195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chemeClr val="bg1">
                    <a:lumMod val="75000"/>
                  </a:schemeClr>
                </a:solidFill>
                <a:latin typeface="+mj-lt"/>
              </a:rPr>
              <a:t>Forum Bâtiment &amp; Territoires Connectés – Jeudi 12 décembre 2019</a:t>
            </a:r>
          </a:p>
        </p:txBody>
      </p:sp>
      <p:sp>
        <p:nvSpPr>
          <p:cNvPr id="24" name="Rectangle 23"/>
          <p:cNvSpPr/>
          <p:nvPr userDrawn="1"/>
        </p:nvSpPr>
        <p:spPr>
          <a:xfrm>
            <a:off x="973532" y="268916"/>
            <a:ext cx="75754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LA VILLE À L’EXERCICE</a:t>
            </a:r>
            <a:r>
              <a:rPr lang="fr-FR" sz="2400" b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DE LA TRANSFORMATION DIGITALE : EXEMPLES ET INITIATIVES</a:t>
            </a:r>
            <a:r>
              <a:rPr lang="fr-FR" sz="2400" b="1" baseline="0" dirty="0" smtClean="0">
                <a:solidFill>
                  <a:schemeClr val="bg1"/>
                </a:solidFill>
                <a:latin typeface="+mj-lt"/>
              </a:rPr>
              <a:t> </a:t>
            </a:r>
            <a:r>
              <a:rPr lang="fr-FR" sz="2400" b="1" dirty="0" smtClean="0">
                <a:solidFill>
                  <a:schemeClr val="bg1"/>
                </a:solidFill>
                <a:latin typeface="+mj-lt"/>
              </a:rPr>
              <a:t>DES ACTEURS IMMOBILIERS</a:t>
            </a:r>
          </a:p>
        </p:txBody>
      </p:sp>
      <p:sp>
        <p:nvSpPr>
          <p:cNvPr id="32" name="Rectangle 31"/>
          <p:cNvSpPr/>
          <p:nvPr userDrawn="1"/>
        </p:nvSpPr>
        <p:spPr>
          <a:xfrm>
            <a:off x="9981955" y="6192242"/>
            <a:ext cx="19840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Retrouvez l’actualité du salon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33" name="Image 3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98058" y="6470964"/>
            <a:ext cx="1058849" cy="251477"/>
          </a:xfrm>
          <a:prstGeom prst="rect">
            <a:avLst/>
          </a:prstGeom>
        </p:spPr>
      </p:pic>
      <p:sp>
        <p:nvSpPr>
          <p:cNvPr id="34" name="Rectangle 33"/>
          <p:cNvSpPr/>
          <p:nvPr userDrawn="1"/>
        </p:nvSpPr>
        <p:spPr>
          <a:xfrm>
            <a:off x="10067454" y="6469241"/>
            <a:ext cx="865360" cy="262413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+mj-lt"/>
              </a:rPr>
              <a:t>#</a:t>
            </a:r>
            <a:r>
              <a:rPr lang="fr-FR" sz="1200" dirty="0" err="1" smtClean="0">
                <a:latin typeface="+mj-lt"/>
              </a:rPr>
              <a:t>SalonSIMI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483588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685" b="7193"/>
          <a:stretch/>
        </p:blipFill>
        <p:spPr>
          <a:xfrm>
            <a:off x="0" y="493294"/>
            <a:ext cx="5174354" cy="6364706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5749240" y="2032662"/>
            <a:ext cx="618050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b="1" dirty="0" smtClean="0">
                <a:solidFill>
                  <a:srgbClr val="A42152"/>
                </a:solidFill>
                <a:latin typeface="+mj-lt"/>
              </a:rPr>
              <a:t>LA VILLE À L’EXERCICE</a:t>
            </a:r>
          </a:p>
          <a:p>
            <a:r>
              <a:rPr lang="fr-FR" sz="3200" b="1" dirty="0" smtClean="0">
                <a:solidFill>
                  <a:srgbClr val="A42152"/>
                </a:solidFill>
                <a:latin typeface="+mj-lt"/>
              </a:rPr>
              <a:t>DE LA TRANSFORMATION DIGITALE : EXEMPLES ET INITIATIVES</a:t>
            </a:r>
          </a:p>
          <a:p>
            <a:r>
              <a:rPr lang="fr-FR" sz="3200" b="1" dirty="0" smtClean="0">
                <a:solidFill>
                  <a:srgbClr val="A42152"/>
                </a:solidFill>
                <a:latin typeface="+mj-lt"/>
              </a:rPr>
              <a:t>DES ACTEURS IMMOBILIERS</a:t>
            </a:r>
            <a:endParaRPr lang="fr-FR" sz="3200" dirty="0">
              <a:solidFill>
                <a:srgbClr val="A42152"/>
              </a:solidFill>
              <a:latin typeface="+mj-lt"/>
            </a:endParaRPr>
          </a:p>
        </p:txBody>
      </p:sp>
      <p:cxnSp>
        <p:nvCxnSpPr>
          <p:cNvPr id="18" name="Connecteur droit 17"/>
          <p:cNvCxnSpPr/>
          <p:nvPr userDrawn="1"/>
        </p:nvCxnSpPr>
        <p:spPr>
          <a:xfrm>
            <a:off x="5851554" y="4106357"/>
            <a:ext cx="4473299" cy="0"/>
          </a:xfrm>
          <a:prstGeom prst="line">
            <a:avLst/>
          </a:prstGeom>
          <a:ln w="19050">
            <a:solidFill>
              <a:srgbClr val="A4215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 userDrawn="1"/>
        </p:nvSpPr>
        <p:spPr>
          <a:xfrm>
            <a:off x="5749240" y="4214080"/>
            <a:ext cx="592553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6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Forum Bâtiment &amp; Territoires Connectés – Jeudi 12 décembre 2019</a:t>
            </a:r>
          </a:p>
        </p:txBody>
      </p:sp>
      <p:sp>
        <p:nvSpPr>
          <p:cNvPr id="20" name="Rectangle 19"/>
          <p:cNvSpPr/>
          <p:nvPr userDrawn="1"/>
        </p:nvSpPr>
        <p:spPr>
          <a:xfrm>
            <a:off x="775" y="0"/>
            <a:ext cx="5173579" cy="1287379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0307" y="555766"/>
            <a:ext cx="2741708" cy="1654547"/>
          </a:xfrm>
          <a:prstGeom prst="rect">
            <a:avLst/>
          </a:prstGeom>
        </p:spPr>
      </p:pic>
      <p:sp>
        <p:nvSpPr>
          <p:cNvPr id="22" name="Rectangle 21"/>
          <p:cNvSpPr/>
          <p:nvPr userDrawn="1"/>
        </p:nvSpPr>
        <p:spPr>
          <a:xfrm>
            <a:off x="9981955" y="6192242"/>
            <a:ext cx="198400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2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Retrouvez l’actualité du salon</a:t>
            </a:r>
            <a:endParaRPr lang="fr-FR" sz="120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23" name="Image 22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898058" y="6470964"/>
            <a:ext cx="1058849" cy="251477"/>
          </a:xfrm>
          <a:prstGeom prst="rect">
            <a:avLst/>
          </a:prstGeom>
        </p:spPr>
      </p:pic>
      <p:sp>
        <p:nvSpPr>
          <p:cNvPr id="24" name="Rectangle 23"/>
          <p:cNvSpPr/>
          <p:nvPr userDrawn="1"/>
        </p:nvSpPr>
        <p:spPr>
          <a:xfrm>
            <a:off x="10067454" y="6469241"/>
            <a:ext cx="865360" cy="262413"/>
          </a:xfrm>
          <a:prstGeom prst="rect">
            <a:avLst/>
          </a:prstGeom>
          <a:solidFill>
            <a:srgbClr val="C4C4C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latin typeface="+mj-lt"/>
              </a:rPr>
              <a:t>#</a:t>
            </a:r>
            <a:r>
              <a:rPr lang="fr-FR" sz="1200" dirty="0" err="1" smtClean="0">
                <a:latin typeface="+mj-lt"/>
              </a:rPr>
              <a:t>SalonSIMI</a:t>
            </a:r>
            <a:endParaRPr lang="fr-FR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03690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07975" y="4160854"/>
            <a:ext cx="1627212" cy="269966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A6E6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17359" y="4151801"/>
            <a:ext cx="1726177" cy="269966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A6E6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36045" y="5448412"/>
            <a:ext cx="1581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+mj-lt"/>
              </a:rPr>
              <a:t>VBedague</a:t>
            </a:r>
            <a:endParaRPr lang="fr-FR" sz="1100" b="1" dirty="0">
              <a:solidFill>
                <a:srgbClr val="A42152"/>
              </a:solidFill>
              <a:latin typeface="+mj-lt"/>
            </a:endParaRPr>
          </a:p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 smtClean="0">
                <a:solidFill>
                  <a:srgbClr val="A42152"/>
                </a:solidFill>
                <a:latin typeface="+mj-lt"/>
              </a:rPr>
              <a:t>nexity</a:t>
            </a:r>
            <a:endParaRPr lang="fr-FR" sz="1100" b="1" dirty="0">
              <a:solidFill>
                <a:srgbClr val="A42152"/>
              </a:solidFill>
              <a:latin typeface="+mj-lt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6483" y="5287804"/>
            <a:ext cx="160608" cy="160608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10420539" y="4160342"/>
            <a:ext cx="1439501" cy="269966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A6E62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566979" y="4156770"/>
            <a:ext cx="1482979" cy="269966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A6E62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8716521" y="5439359"/>
            <a:ext cx="1133644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+mj-lt"/>
              </a:rPr>
              <a:t>DeskeoOffices</a:t>
            </a:r>
            <a:r>
              <a:rPr lang="fr-FR" sz="1100" b="1" dirty="0">
                <a:solidFill>
                  <a:srgbClr val="A42152"/>
                </a:solidFill>
                <a:latin typeface="+mj-lt"/>
              </a:rPr>
              <a:t> </a:t>
            </a:r>
          </a:p>
        </p:txBody>
      </p:sp>
      <p:pic>
        <p:nvPicPr>
          <p:cNvPr id="41" name="Image 4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0723" y="5278751"/>
            <a:ext cx="160608" cy="160608"/>
          </a:xfrm>
          <a:prstGeom prst="rect">
            <a:avLst/>
          </a:prstGeom>
        </p:spPr>
      </p:pic>
      <p:sp>
        <p:nvSpPr>
          <p:cNvPr id="42" name="Rectangle 41"/>
          <p:cNvSpPr/>
          <p:nvPr/>
        </p:nvSpPr>
        <p:spPr>
          <a:xfrm>
            <a:off x="8575688" y="4067190"/>
            <a:ext cx="1474270" cy="87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Benjamin TEBOUL</a:t>
            </a:r>
            <a:endParaRPr lang="fr-FR" sz="1400" b="1" dirty="0">
              <a:solidFill>
                <a:schemeClr val="bg1"/>
              </a:solidFill>
              <a:latin typeface="Calibri Light" panose="020F0302020204030204" pitchFamily="34" charset="0"/>
            </a:endParaRPr>
          </a:p>
          <a:p>
            <a:pPr algn="ctr"/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1100" dirty="0" smtClean="0">
                <a:latin typeface="Calibri Light" panose="020F0302020204030204" pitchFamily="34" charset="0"/>
              </a:rPr>
              <a:t>Co-fondateur</a:t>
            </a:r>
            <a:endParaRPr lang="fr-FR" sz="1100" dirty="0">
              <a:latin typeface="Calibri Light" panose="020F0302020204030204" pitchFamily="34" charset="0"/>
            </a:endParaRPr>
          </a:p>
          <a:p>
            <a:pPr algn="ctr"/>
            <a:r>
              <a:rPr lang="fr-FR" sz="1100" b="1" dirty="0" smtClean="0">
                <a:latin typeface="Calibri Light" panose="020F0302020204030204" pitchFamily="34" charset="0"/>
              </a:rPr>
              <a:t>DESKEO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626061" y="4151289"/>
            <a:ext cx="1419116" cy="269966"/>
          </a:xfrm>
          <a:prstGeom prst="rect">
            <a:avLst/>
          </a:prstGeom>
          <a:solidFill>
            <a:srgbClr val="EA6E6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EA6E62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6525709" y="4060426"/>
            <a:ext cx="1595309" cy="104644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Grégory KRON</a:t>
            </a:r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800" dirty="0" smtClean="0">
                <a:latin typeface="Calibri Light" panose="020F0302020204030204" pitchFamily="34" charset="0"/>
              </a:rPr>
              <a:t>  </a:t>
            </a:r>
          </a:p>
          <a:p>
            <a:pPr algn="ctr"/>
            <a:r>
              <a:rPr lang="fr-FR" sz="1100" dirty="0">
                <a:latin typeface="Calibri Light" panose="020F0302020204030204" pitchFamily="34" charset="0"/>
              </a:rPr>
              <a:t>Directeur général </a:t>
            </a:r>
            <a:r>
              <a:rPr lang="fr-FR" sz="1100" dirty="0" smtClean="0">
                <a:latin typeface="Calibri Light" panose="020F0302020204030204" pitchFamily="34" charset="0"/>
              </a:rPr>
              <a:t>adjoint</a:t>
            </a:r>
          </a:p>
          <a:p>
            <a:pPr algn="ctr"/>
            <a:r>
              <a:rPr lang="fr-FR" sz="1100" dirty="0" smtClean="0">
                <a:latin typeface="Calibri Light" panose="020F0302020204030204" pitchFamily="34" charset="0"/>
              </a:rPr>
              <a:t>Assurances </a:t>
            </a:r>
            <a:r>
              <a:rPr lang="fr-FR" sz="1100" dirty="0">
                <a:latin typeface="Calibri Light" panose="020F0302020204030204" pitchFamily="34" charset="0"/>
              </a:rPr>
              <a:t>IARD </a:t>
            </a:r>
          </a:p>
          <a:p>
            <a:pPr algn="ctr"/>
            <a:r>
              <a:rPr lang="fr-FR" sz="1100" b="1" dirty="0">
                <a:latin typeface="Calibri Light" panose="020F0302020204030204" pitchFamily="34" charset="0"/>
              </a:rPr>
              <a:t>SMABTP</a:t>
            </a:r>
            <a:endParaRPr lang="fr-FR" sz="1100" b="1" dirty="0" smtClean="0">
              <a:latin typeface="Calibri Light" panose="020F0302020204030204" pitchFamily="34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4417571" y="5447798"/>
            <a:ext cx="1581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@EM_Francois1 </a:t>
            </a:r>
          </a:p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 smtClean="0">
                <a:solidFill>
                  <a:srgbClr val="A42152"/>
                </a:solidFill>
                <a:latin typeface="+mj-lt"/>
              </a:rPr>
              <a:t>SBA_France</a:t>
            </a:r>
            <a:endParaRPr lang="fr-FR" sz="1100" b="1" dirty="0">
              <a:solidFill>
                <a:srgbClr val="A42152"/>
              </a:solidFill>
              <a:latin typeface="+mj-lt"/>
            </a:endParaRPr>
          </a:p>
        </p:txBody>
      </p:sp>
      <p:pic>
        <p:nvPicPr>
          <p:cNvPr id="63" name="Image 6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09" y="5287190"/>
            <a:ext cx="160608" cy="160608"/>
          </a:xfrm>
          <a:prstGeom prst="rect">
            <a:avLst/>
          </a:prstGeom>
        </p:spPr>
      </p:pic>
      <p:pic>
        <p:nvPicPr>
          <p:cNvPr id="38" name="Image 3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5043" y="2648421"/>
            <a:ext cx="1443627" cy="1440000"/>
          </a:xfrm>
          <a:prstGeom prst="rect">
            <a:avLst/>
          </a:prstGeom>
        </p:spPr>
      </p:pic>
      <p:pic>
        <p:nvPicPr>
          <p:cNvPr id="45" name="Image 4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8358" y="2645623"/>
            <a:ext cx="1443627" cy="1440000"/>
          </a:xfrm>
          <a:prstGeom prst="rect">
            <a:avLst/>
          </a:prstGeom>
        </p:spPr>
      </p:pic>
      <p:pic>
        <p:nvPicPr>
          <p:cNvPr id="46" name="Image 4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0795" y="2620426"/>
            <a:ext cx="1443627" cy="1440000"/>
          </a:xfrm>
          <a:prstGeom prst="rect">
            <a:avLst/>
          </a:prstGeom>
        </p:spPr>
      </p:pic>
      <p:pic>
        <p:nvPicPr>
          <p:cNvPr id="48" name="Image 4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0705" y="2648421"/>
            <a:ext cx="1443627" cy="1440000"/>
          </a:xfrm>
          <a:prstGeom prst="rect">
            <a:avLst/>
          </a:prstGeom>
        </p:spPr>
      </p:pic>
      <p:pic>
        <p:nvPicPr>
          <p:cNvPr id="49" name="Image 4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1184" y="2656757"/>
            <a:ext cx="1443627" cy="1440000"/>
          </a:xfrm>
          <a:prstGeom prst="rect">
            <a:avLst/>
          </a:prstGeom>
        </p:spPr>
      </p:pic>
      <p:sp>
        <p:nvSpPr>
          <p:cNvPr id="69" name="Rectangle 68"/>
          <p:cNvSpPr/>
          <p:nvPr/>
        </p:nvSpPr>
        <p:spPr>
          <a:xfrm>
            <a:off x="589988" y="2077055"/>
            <a:ext cx="854722" cy="194284"/>
          </a:xfrm>
          <a:prstGeom prst="rect">
            <a:avLst/>
          </a:prstGeom>
          <a:solidFill>
            <a:srgbClr val="A42152"/>
          </a:solidFill>
          <a:ln w="12700">
            <a:solidFill>
              <a:srgbClr val="A42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346839" y="4145380"/>
            <a:ext cx="1263008" cy="269966"/>
          </a:xfrm>
          <a:prstGeom prst="rect">
            <a:avLst/>
          </a:prstGeom>
          <a:solidFill>
            <a:srgbClr val="A421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589988" y="2028134"/>
            <a:ext cx="8547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800" b="1" dirty="0" smtClean="0">
                <a:solidFill>
                  <a:prstClr val="white"/>
                </a:solidFill>
                <a:latin typeface="Calibri Light" panose="020F0302020204030204" pitchFamily="34" charset="0"/>
              </a:rPr>
              <a:t>ANIMATION PAR</a:t>
            </a:r>
            <a:endParaRPr lang="fr-FR" sz="800" b="1" dirty="0">
              <a:solidFill>
                <a:prstClr val="white"/>
              </a:solidFill>
              <a:latin typeface="Calibri Light" panose="020F0302020204030204" pitchFamily="34" charset="0"/>
            </a:endParaRPr>
          </a:p>
        </p:txBody>
      </p:sp>
      <p:pic>
        <p:nvPicPr>
          <p:cNvPr id="72" name="Image 7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680" y="2374526"/>
            <a:ext cx="176435" cy="176435"/>
          </a:xfrm>
          <a:prstGeom prst="rect">
            <a:avLst/>
          </a:prstGeom>
        </p:spPr>
      </p:pic>
      <p:sp>
        <p:nvSpPr>
          <p:cNvPr id="73" name="Rectangle 72"/>
          <p:cNvSpPr/>
          <p:nvPr/>
        </p:nvSpPr>
        <p:spPr>
          <a:xfrm>
            <a:off x="173117" y="4058008"/>
            <a:ext cx="1588897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>
                <a:solidFill>
                  <a:prstClr val="white"/>
                </a:solidFill>
                <a:latin typeface="Calibri Light" panose="020F0302020204030204" pitchFamily="34" charset="0"/>
              </a:rPr>
              <a:t>Gaël </a:t>
            </a:r>
            <a:r>
              <a:rPr lang="fr-FR" sz="1400" b="1" dirty="0" smtClean="0">
                <a:solidFill>
                  <a:prstClr val="white"/>
                </a:solidFill>
                <a:latin typeface="Calibri Light" panose="020F0302020204030204" pitchFamily="34" charset="0"/>
              </a:rPr>
              <a:t>THOMAS</a:t>
            </a:r>
          </a:p>
          <a:p>
            <a:pPr algn="ctr"/>
            <a:r>
              <a:rPr lang="fr-FR" sz="800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1100" dirty="0">
                <a:solidFill>
                  <a:prstClr val="black"/>
                </a:solidFill>
                <a:latin typeface="Calibri Light" panose="020F0302020204030204" pitchFamily="34" charset="0"/>
              </a:rPr>
              <a:t>Directeur de la </a:t>
            </a:r>
            <a:r>
              <a:rPr lang="fr-FR" sz="1100" dirty="0" smtClean="0">
                <a:solidFill>
                  <a:prstClr val="black"/>
                </a:solidFill>
                <a:latin typeface="Calibri Light" panose="020F0302020204030204" pitchFamily="34" charset="0"/>
              </a:rPr>
              <a:t>rédaction</a:t>
            </a:r>
          </a:p>
          <a:p>
            <a:pPr algn="ctr"/>
            <a:r>
              <a:rPr lang="fr-FR" sz="1100" b="1" dirty="0">
                <a:solidFill>
                  <a:prstClr val="black"/>
                </a:solidFill>
                <a:latin typeface="Calibri Light" panose="020F0302020204030204" pitchFamily="34" charset="0"/>
              </a:rPr>
              <a:t>BUSINESS IMMO</a:t>
            </a:r>
          </a:p>
        </p:txBody>
      </p:sp>
      <p:pic>
        <p:nvPicPr>
          <p:cNvPr id="74" name="Image 7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61" y="2620426"/>
            <a:ext cx="1443627" cy="1440000"/>
          </a:xfrm>
          <a:prstGeom prst="rect">
            <a:avLst/>
          </a:prstGeom>
        </p:spPr>
      </p:pic>
      <p:sp>
        <p:nvSpPr>
          <p:cNvPr id="75" name="Ellipse 74"/>
          <p:cNvSpPr/>
          <p:nvPr/>
        </p:nvSpPr>
        <p:spPr>
          <a:xfrm>
            <a:off x="346839" y="2658021"/>
            <a:ext cx="1344926" cy="1344926"/>
          </a:xfrm>
          <a:prstGeom prst="ellipse">
            <a:avLst/>
          </a:prstGeom>
          <a:noFill/>
          <a:ln w="57150">
            <a:solidFill>
              <a:srgbClr val="A4215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prstClr val="white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362857" y="5496095"/>
            <a:ext cx="110318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Calibri Light" panose="020F0302020204030204"/>
              </a:rPr>
              <a:t>@</a:t>
            </a:r>
            <a:r>
              <a:rPr lang="fr-FR" sz="1100" b="1" dirty="0" err="1" smtClean="0">
                <a:solidFill>
                  <a:srgbClr val="A42152"/>
                </a:solidFill>
                <a:latin typeface="Calibri Light" panose="020F0302020204030204"/>
              </a:rPr>
              <a:t>gaelthomasBI</a:t>
            </a:r>
            <a:endParaRPr lang="fr-FR" sz="1100" b="1" dirty="0" smtClean="0">
              <a:solidFill>
                <a:srgbClr val="A42152"/>
              </a:solidFill>
              <a:latin typeface="Calibri Light" panose="020F0302020204030204"/>
            </a:endParaRPr>
          </a:p>
          <a:p>
            <a:pPr algn="ctr"/>
            <a:r>
              <a:rPr lang="fr-FR" sz="1100" b="1" dirty="0">
                <a:solidFill>
                  <a:srgbClr val="A42152"/>
                </a:solidFill>
                <a:latin typeface="Calibri Light" panose="020F0302020204030204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Calibri Light" panose="020F0302020204030204"/>
              </a:rPr>
              <a:t>businessimmo</a:t>
            </a:r>
            <a:endParaRPr lang="fr-FR" sz="1100" b="1" dirty="0">
              <a:solidFill>
                <a:srgbClr val="A42152"/>
              </a:solidFill>
              <a:latin typeface="Calibri Light" panose="020F0302020204030204"/>
            </a:endParaRPr>
          </a:p>
        </p:txBody>
      </p:sp>
      <p:pic>
        <p:nvPicPr>
          <p:cNvPr id="77" name="Image 7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147" y="5289321"/>
            <a:ext cx="160608" cy="160608"/>
          </a:xfrm>
          <a:prstGeom prst="rect">
            <a:avLst/>
          </a:prstGeom>
        </p:spPr>
      </p:pic>
      <p:sp>
        <p:nvSpPr>
          <p:cNvPr id="79" name="Rectangle 78"/>
          <p:cNvSpPr/>
          <p:nvPr/>
        </p:nvSpPr>
        <p:spPr>
          <a:xfrm>
            <a:off x="4278366" y="4146679"/>
            <a:ext cx="1790875" cy="9387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Emmanuel FRANÇOIS</a:t>
            </a:r>
            <a:b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</a:br>
            <a:r>
              <a:rPr lang="fr-FR" sz="800" b="1" dirty="0" smtClean="0">
                <a:solidFill>
                  <a:schemeClr val="bg1"/>
                </a:solidFill>
                <a:latin typeface="+mj-lt"/>
              </a:rPr>
              <a:t>  </a:t>
            </a:r>
          </a:p>
          <a:p>
            <a:pPr algn="ctr"/>
            <a:r>
              <a:rPr lang="fr-FR" sz="1100" dirty="0">
                <a:solidFill>
                  <a:srgbClr val="000000"/>
                </a:solidFill>
                <a:latin typeface="+mj-lt"/>
              </a:rPr>
              <a:t>Co-fondateur &amp; </a:t>
            </a:r>
            <a:r>
              <a:rPr lang="fr-FR" sz="1100" dirty="0" smtClean="0">
                <a:solidFill>
                  <a:srgbClr val="000000"/>
                </a:solidFill>
                <a:latin typeface="+mj-lt"/>
              </a:rPr>
              <a:t>Président</a:t>
            </a:r>
          </a:p>
          <a:p>
            <a:pPr algn="ctr"/>
            <a:r>
              <a:rPr lang="en-US" sz="1100" b="1" dirty="0">
                <a:solidFill>
                  <a:srgbClr val="000000"/>
                </a:solidFill>
                <a:latin typeface="+mj-lt"/>
              </a:rPr>
              <a:t>SMART BUILDINGS </a:t>
            </a:r>
            <a:r>
              <a:rPr lang="en-US" sz="1100" b="1" dirty="0" smtClean="0">
                <a:solidFill>
                  <a:srgbClr val="000000"/>
                </a:solidFill>
                <a:latin typeface="+mj-lt"/>
              </a:rPr>
              <a:t>ALLIANCE</a:t>
            </a:r>
          </a:p>
          <a:p>
            <a:pPr algn="ctr"/>
            <a:r>
              <a:rPr lang="en-US" sz="1100" b="1" dirty="0" smtClean="0">
                <a:solidFill>
                  <a:srgbClr val="000000"/>
                </a:solidFill>
                <a:latin typeface="+mj-lt"/>
              </a:rPr>
              <a:t>FOR </a:t>
            </a:r>
            <a:r>
              <a:rPr lang="en-US" sz="1100" b="1" dirty="0">
                <a:solidFill>
                  <a:srgbClr val="000000"/>
                </a:solidFill>
                <a:latin typeface="+mj-lt"/>
              </a:rPr>
              <a:t>SMART CITIES</a:t>
            </a:r>
            <a:endParaRPr lang="fr-FR" sz="1200" dirty="0" smtClean="0">
              <a:latin typeface="+mj-lt"/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10381908" y="4060519"/>
            <a:ext cx="1516762" cy="8771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Olivier </a:t>
            </a:r>
            <a:r>
              <a:rPr lang="fr-FR" sz="1400" b="1" dirty="0">
                <a:solidFill>
                  <a:schemeClr val="bg1"/>
                </a:solidFill>
                <a:latin typeface="Calibri Light" panose="020F0302020204030204" pitchFamily="34" charset="0"/>
              </a:rPr>
              <a:t>WIGNIOLLE</a:t>
            </a:r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1100" dirty="0">
                <a:latin typeface="Calibri Light" panose="020F0302020204030204" pitchFamily="34" charset="0"/>
              </a:rPr>
              <a:t>Directeur </a:t>
            </a:r>
            <a:r>
              <a:rPr lang="fr-FR" sz="1100" dirty="0" smtClean="0">
                <a:latin typeface="Calibri Light" panose="020F0302020204030204" pitchFamily="34" charset="0"/>
              </a:rPr>
              <a:t>Général</a:t>
            </a:r>
          </a:p>
          <a:p>
            <a:pPr algn="ctr"/>
            <a:r>
              <a:rPr lang="fr-FR" sz="1100" b="1" dirty="0" smtClean="0">
                <a:latin typeface="Calibri Light" panose="020F0302020204030204" pitchFamily="34" charset="0"/>
              </a:rPr>
              <a:t>ICADE</a:t>
            </a:r>
          </a:p>
        </p:txBody>
      </p:sp>
      <p:sp>
        <p:nvSpPr>
          <p:cNvPr id="81" name="Rectangle 80"/>
          <p:cNvSpPr/>
          <p:nvPr/>
        </p:nvSpPr>
        <p:spPr>
          <a:xfrm>
            <a:off x="1721069" y="4067190"/>
            <a:ext cx="2611612" cy="126188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400" b="1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Véronique BÉDAGUE</a:t>
            </a:r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800" dirty="0" smtClean="0">
                <a:latin typeface="Calibri Light" panose="020F0302020204030204" pitchFamily="34" charset="0"/>
              </a:rPr>
              <a:t> </a:t>
            </a:r>
          </a:p>
          <a:p>
            <a:pPr algn="ctr"/>
            <a:r>
              <a:rPr lang="fr-FR" sz="1100" dirty="0" smtClean="0">
                <a:latin typeface="Calibri Light" panose="020F0302020204030204" pitchFamily="34" charset="0"/>
              </a:rPr>
              <a:t>Directrice </a:t>
            </a:r>
            <a:r>
              <a:rPr lang="fr-FR" sz="1100" dirty="0">
                <a:latin typeface="Calibri Light" panose="020F0302020204030204" pitchFamily="34" charset="0"/>
              </a:rPr>
              <a:t>générale déléguée</a:t>
            </a:r>
          </a:p>
          <a:p>
            <a:pPr algn="ctr"/>
            <a:r>
              <a:rPr lang="fr-FR" sz="1100" b="1" dirty="0">
                <a:latin typeface="Calibri Light" panose="020F0302020204030204" pitchFamily="34" charset="0"/>
              </a:rPr>
              <a:t>NEXITY</a:t>
            </a:r>
          </a:p>
          <a:p>
            <a:pPr algn="ctr"/>
            <a:r>
              <a:rPr lang="fr-FR" sz="1100" dirty="0">
                <a:latin typeface="Calibri Light" panose="020F0302020204030204" pitchFamily="34" charset="0"/>
              </a:rPr>
              <a:t>Présidente de l’édition </a:t>
            </a:r>
            <a:r>
              <a:rPr lang="fr-FR" sz="1100" dirty="0" smtClean="0">
                <a:latin typeface="Calibri Light" panose="020F0302020204030204" pitchFamily="34" charset="0"/>
              </a:rPr>
              <a:t>2019</a:t>
            </a:r>
          </a:p>
          <a:p>
            <a:pPr algn="ctr"/>
            <a:r>
              <a:rPr lang="fr-FR" sz="1100" dirty="0" smtClean="0">
                <a:latin typeface="Calibri Light" panose="020F0302020204030204" pitchFamily="34" charset="0"/>
              </a:rPr>
              <a:t>du </a:t>
            </a:r>
            <a:r>
              <a:rPr lang="fr-FR" sz="1100" dirty="0">
                <a:latin typeface="Calibri Light" panose="020F0302020204030204" pitchFamily="34" charset="0"/>
              </a:rPr>
              <a:t>Grand Prix de la Transformation </a:t>
            </a:r>
            <a:r>
              <a:rPr lang="fr-FR" sz="1100" dirty="0" smtClean="0">
                <a:latin typeface="Calibri Light" panose="020F0302020204030204" pitchFamily="34" charset="0"/>
              </a:rPr>
              <a:t>Digitale</a:t>
            </a:r>
            <a:endParaRPr lang="fr-FR" sz="1100" b="1" dirty="0" smtClean="0">
              <a:latin typeface="Calibri Light" panose="020F0302020204030204" pitchFamily="34" charset="0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525709" y="5448412"/>
            <a:ext cx="1581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+mj-lt"/>
              </a:rPr>
              <a:t>KronGregory</a:t>
            </a:r>
            <a:r>
              <a:rPr lang="fr-FR" sz="1100" b="1" dirty="0">
                <a:solidFill>
                  <a:srgbClr val="A42152"/>
                </a:solidFill>
                <a:latin typeface="+mj-lt"/>
              </a:rPr>
              <a:t> </a:t>
            </a:r>
          </a:p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 smtClean="0">
                <a:solidFill>
                  <a:srgbClr val="A42152"/>
                </a:solidFill>
                <a:latin typeface="+mj-lt"/>
              </a:rPr>
              <a:t>GroupeSMA</a:t>
            </a:r>
            <a:endParaRPr lang="fr-FR" sz="1100" b="1" dirty="0">
              <a:solidFill>
                <a:srgbClr val="A42152"/>
              </a:solidFill>
              <a:latin typeface="+mj-lt"/>
            </a:endParaRPr>
          </a:p>
        </p:txBody>
      </p:sp>
      <p:pic>
        <p:nvPicPr>
          <p:cNvPr id="83" name="Image 8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147" y="5287804"/>
            <a:ext cx="160608" cy="160608"/>
          </a:xfrm>
          <a:prstGeom prst="rect">
            <a:avLst/>
          </a:prstGeom>
        </p:spPr>
      </p:pic>
      <p:sp>
        <p:nvSpPr>
          <p:cNvPr id="84" name="Rectangle 83"/>
          <p:cNvSpPr/>
          <p:nvPr/>
        </p:nvSpPr>
        <p:spPr>
          <a:xfrm>
            <a:off x="10381908" y="5439359"/>
            <a:ext cx="15810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b="1" dirty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+mj-lt"/>
              </a:rPr>
              <a:t>OWigniolle</a:t>
            </a:r>
            <a:r>
              <a:rPr lang="fr-FR" sz="1100" b="1" dirty="0">
                <a:solidFill>
                  <a:srgbClr val="A42152"/>
                </a:solidFill>
                <a:latin typeface="+mj-lt"/>
              </a:rPr>
              <a:t> </a:t>
            </a:r>
          </a:p>
          <a:p>
            <a:pPr algn="ctr"/>
            <a:r>
              <a:rPr lang="fr-FR" sz="1100" b="1" dirty="0" smtClean="0">
                <a:solidFill>
                  <a:srgbClr val="A42152"/>
                </a:solidFill>
                <a:latin typeface="+mj-lt"/>
              </a:rPr>
              <a:t>@</a:t>
            </a:r>
            <a:r>
              <a:rPr lang="fr-FR" sz="1100" b="1" dirty="0" err="1">
                <a:solidFill>
                  <a:srgbClr val="A42152"/>
                </a:solidFill>
                <a:latin typeface="+mj-lt"/>
              </a:rPr>
              <a:t>Icade_Officiel</a:t>
            </a:r>
            <a:r>
              <a:rPr lang="fr-FR" sz="1100" b="1" dirty="0">
                <a:solidFill>
                  <a:srgbClr val="A42152"/>
                </a:solidFill>
                <a:latin typeface="+mj-lt"/>
              </a:rPr>
              <a:t> </a:t>
            </a:r>
          </a:p>
        </p:txBody>
      </p:sp>
      <p:pic>
        <p:nvPicPr>
          <p:cNvPr id="85" name="Image 8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2346" y="5278751"/>
            <a:ext cx="160608" cy="160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2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</TotalTime>
  <Words>74</Words>
  <Application>Microsoft Office PowerPoint</Application>
  <PresentationFormat>Grand écran</PresentationFormat>
  <Paragraphs>40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>LANDesk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TRAP, Melanie</dc:creator>
  <cp:lastModifiedBy>PUBERT, Adeline (ATY)</cp:lastModifiedBy>
  <cp:revision>28</cp:revision>
  <dcterms:created xsi:type="dcterms:W3CDTF">2019-11-20T14:52:52Z</dcterms:created>
  <dcterms:modified xsi:type="dcterms:W3CDTF">2019-12-09T13:58:04Z</dcterms:modified>
</cp:coreProperties>
</file>